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3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4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5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6.xml" ContentType="application/vnd.openxmlformats-officedocument.presentationml.tags+xml"/>
  <Override PartName="/ppt/notesSlides/notesSlide17.xml" ContentType="application/vnd.openxmlformats-officedocument.presentationml.notesSlide+xml"/>
  <Override PartName="/ppt/tags/tag7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tags/tag8.xml" ContentType="application/vnd.openxmlformats-officedocument.presentationml.tags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583" r:id="rId2"/>
    <p:sldId id="586" r:id="rId3"/>
    <p:sldId id="1443" r:id="rId4"/>
    <p:sldId id="1341" r:id="rId5"/>
    <p:sldId id="1596" r:id="rId6"/>
    <p:sldId id="1688" r:id="rId7"/>
    <p:sldId id="1523" r:id="rId8"/>
    <p:sldId id="1524" r:id="rId9"/>
    <p:sldId id="1526" r:id="rId10"/>
    <p:sldId id="1687" r:id="rId11"/>
    <p:sldId id="1598" r:id="rId12"/>
    <p:sldId id="1691" r:id="rId13"/>
    <p:sldId id="1529" r:id="rId14"/>
    <p:sldId id="1603" r:id="rId15"/>
    <p:sldId id="1530" r:id="rId16"/>
    <p:sldId id="1531" r:id="rId17"/>
    <p:sldId id="1606" r:id="rId18"/>
    <p:sldId id="1607" r:id="rId19"/>
    <p:sldId id="1534" r:id="rId20"/>
    <p:sldId id="1609" r:id="rId21"/>
    <p:sldId id="1537" r:id="rId22"/>
    <p:sldId id="1538" r:id="rId23"/>
    <p:sldId id="1540" r:id="rId24"/>
    <p:sldId id="1667" r:id="rId25"/>
    <p:sldId id="1668" r:id="rId26"/>
    <p:sldId id="1669" r:id="rId27"/>
    <p:sldId id="1544" r:id="rId28"/>
    <p:sldId id="1671" r:id="rId29"/>
    <p:sldId id="1672" r:id="rId30"/>
    <p:sldId id="1673" r:id="rId31"/>
    <p:sldId id="1547" r:id="rId32"/>
    <p:sldId id="1548" r:id="rId33"/>
    <p:sldId id="1518" r:id="rId34"/>
    <p:sldId id="1519" r:id="rId35"/>
    <p:sldId id="1549" r:id="rId36"/>
    <p:sldId id="1550" r:id="rId37"/>
    <p:sldId id="1551" r:id="rId38"/>
    <p:sldId id="1552" r:id="rId39"/>
    <p:sldId id="1690" r:id="rId40"/>
  </p:sldIdLst>
  <p:sldSz cx="12190413" cy="6859588"/>
  <p:notesSz cx="6858000" cy="9144000"/>
  <p:custDataLst>
    <p:tags r:id="rId43"/>
  </p:custDataLst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0" userDrawn="1">
          <p15:clr>
            <a:srgbClr val="A4A3A4"/>
          </p15:clr>
        </p15:guide>
        <p15:guide id="2" pos="256" userDrawn="1">
          <p15:clr>
            <a:srgbClr val="A4A3A4"/>
          </p15:clr>
        </p15:guide>
        <p15:guide id="3" pos="64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19">
          <p15:clr>
            <a:srgbClr val="A4A3A4"/>
          </p15:clr>
        </p15:guide>
        <p15:guide id="2" pos="211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薛蒙蒙" initials="xmm" lastIdx="10" clrIdx="0"/>
  <p:cmAuthor id="2" name="LD" initials="L" lastIdx="2" clrIdx="1"/>
  <p:cmAuthor id="3" name="Lv0593" initials="L" lastIdx="1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2"/>
    <a:srgbClr val="FF0000"/>
    <a:srgbClr val="595959"/>
    <a:srgbClr val="FAFAFA"/>
    <a:srgbClr val="11D023"/>
    <a:srgbClr val="F2F2F2"/>
    <a:srgbClr val="1369B2"/>
    <a:srgbClr val="006BBC"/>
    <a:srgbClr val="0075CC"/>
    <a:srgbClr val="008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72" autoAdjust="0"/>
    <p:restoredTop sz="94660" autoAdjust="0"/>
  </p:normalViewPr>
  <p:slideViewPr>
    <p:cSldViewPr showGuides="1">
      <p:cViewPr varScale="1">
        <p:scale>
          <a:sx n="86" d="100"/>
          <a:sy n="86" d="100"/>
        </p:scale>
        <p:origin x="984" y="84"/>
      </p:cViewPr>
      <p:guideLst>
        <p:guide orient="horz" pos="2040"/>
        <p:guide pos="256"/>
        <p:guide pos="64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719"/>
        <p:guide pos="21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73EA-EE91-4E33-A9C1-8BF5DD7139A2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B679-AE23-4750-8FB0-6513430B89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等腰三角形 7"/>
          <p:cNvSpPr/>
          <p:nvPr userDrawn="1"/>
        </p:nvSpPr>
        <p:spPr>
          <a:xfrm flipH="1" flipV="1">
            <a:off x="-767029" y="-29126"/>
            <a:ext cx="3825848" cy="1804442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 userDrawn="1"/>
        </p:nvSpPr>
        <p:spPr>
          <a:xfrm flipH="1" flipV="1">
            <a:off x="1413539" y="0"/>
            <a:ext cx="3825848" cy="1804442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 userDrawn="1"/>
        </p:nvSpPr>
        <p:spPr>
          <a:xfrm>
            <a:off x="6085438" y="4298493"/>
            <a:ext cx="5426766" cy="2559507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等腰三角形 10"/>
          <p:cNvSpPr/>
          <p:nvPr userDrawn="1"/>
        </p:nvSpPr>
        <p:spPr>
          <a:xfrm>
            <a:off x="7741543" y="3609725"/>
            <a:ext cx="6887119" cy="3248275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1" name="组合 40"/>
          <p:cNvGrpSpPr/>
          <p:nvPr userDrawn="1"/>
        </p:nvGrpSpPr>
        <p:grpSpPr>
          <a:xfrm>
            <a:off x="2308773" y="3693670"/>
            <a:ext cx="7551038" cy="105497"/>
            <a:chOff x="2101845" y="3387257"/>
            <a:chExt cx="7551038" cy="105497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2369489" y="3440005"/>
              <a:ext cx="7283394" cy="0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椭圆 44"/>
            <p:cNvSpPr/>
            <p:nvPr/>
          </p:nvSpPr>
          <p:spPr>
            <a:xfrm>
              <a:off x="2101845" y="3387257"/>
              <a:ext cx="105497" cy="10549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椭圆 1"/>
          <p:cNvSpPr/>
          <p:nvPr userDrawn="1"/>
        </p:nvSpPr>
        <p:spPr>
          <a:xfrm>
            <a:off x="9998623" y="3693670"/>
            <a:ext cx="105497" cy="10549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14:flip dir="r"/>
      </p:transition>
    </mc:Choice>
    <mc:Fallback xmlns="">
      <p:transition spd="slow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 userDrawn="1"/>
        </p:nvCxnSpPr>
        <p:spPr>
          <a:xfrm>
            <a:off x="984634" y="1413103"/>
            <a:ext cx="10198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 userDrawn="1"/>
        </p:nvGrpSpPr>
        <p:grpSpPr>
          <a:xfrm>
            <a:off x="10607120" y="654595"/>
            <a:ext cx="575989" cy="577246"/>
            <a:chOff x="6084168" y="1274820"/>
            <a:chExt cx="432048" cy="432834"/>
          </a:xfrm>
        </p:grpSpPr>
        <p:sp>
          <p:nvSpPr>
            <p:cNvPr id="10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rgbClr val="1369B2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1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8879153" y="655120"/>
            <a:ext cx="575989" cy="576197"/>
            <a:chOff x="4788024" y="1275213"/>
            <a:chExt cx="432048" cy="432048"/>
          </a:xfrm>
        </p:grpSpPr>
        <p:sp>
          <p:nvSpPr>
            <p:cNvPr id="13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 userDrawn="1"/>
        </p:nvGrpSpPr>
        <p:grpSpPr>
          <a:xfrm>
            <a:off x="9743137" y="654595"/>
            <a:ext cx="577036" cy="577246"/>
            <a:chOff x="5436096" y="1274820"/>
            <a:chExt cx="432833" cy="432834"/>
          </a:xfrm>
        </p:grpSpPr>
        <p:sp>
          <p:nvSpPr>
            <p:cNvPr id="16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7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 userDrawn="1"/>
        </p:nvGrpSpPr>
        <p:grpSpPr>
          <a:xfrm>
            <a:off x="7151187" y="654595"/>
            <a:ext cx="577036" cy="577246"/>
            <a:chOff x="3491880" y="1274820"/>
            <a:chExt cx="432833" cy="432834"/>
          </a:xfrm>
        </p:grpSpPr>
        <p:sp>
          <p:nvSpPr>
            <p:cNvPr id="19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rgbClr val="136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 userDrawn="1"/>
        </p:nvGrpSpPr>
        <p:grpSpPr>
          <a:xfrm>
            <a:off x="8015170" y="654595"/>
            <a:ext cx="577036" cy="577246"/>
            <a:chOff x="4139952" y="1274820"/>
            <a:chExt cx="432833" cy="432834"/>
          </a:xfrm>
        </p:grpSpPr>
        <p:sp>
          <p:nvSpPr>
            <p:cNvPr id="22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14:flip dir="r"/>
      </p:transition>
    </mc:Choice>
    <mc:Fallback xmlns="">
      <p:transition spd="slow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 userDrawn="1"/>
        </p:nvGrpSpPr>
        <p:grpSpPr>
          <a:xfrm>
            <a:off x="-3131" y="2202951"/>
            <a:ext cx="12193544" cy="2327529"/>
            <a:chOff x="169683" y="177982"/>
            <a:chExt cx="3937015" cy="751234"/>
          </a:xfrm>
        </p:grpSpPr>
        <p:sp>
          <p:nvSpPr>
            <p:cNvPr id="44" name="等腰三角形 43"/>
            <p:cNvSpPr/>
            <p:nvPr/>
          </p:nvSpPr>
          <p:spPr>
            <a:xfrm>
              <a:off x="1587695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169683" y="57270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4" cy="6119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48467" y="177982"/>
              <a:ext cx="1418233" cy="751234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19911" y="284178"/>
              <a:ext cx="650908" cy="553578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endParaRPr lang="zh-CN" altLang="en-US" sz="107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 userDrawn="1"/>
        </p:nvGrpSpPr>
        <p:grpSpPr>
          <a:xfrm>
            <a:off x="10631710" y="1700153"/>
            <a:ext cx="575989" cy="577246"/>
            <a:chOff x="6084168" y="1274820"/>
            <a:chExt cx="432048" cy="432834"/>
          </a:xfrm>
        </p:grpSpPr>
        <p:sp>
          <p:nvSpPr>
            <p:cNvPr id="14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rgbClr val="1369B2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 userDrawn="1"/>
        </p:nvGrpSpPr>
        <p:grpSpPr>
          <a:xfrm>
            <a:off x="8903743" y="1700678"/>
            <a:ext cx="575989" cy="576197"/>
            <a:chOff x="4788024" y="1275213"/>
            <a:chExt cx="432048" cy="432048"/>
          </a:xfrm>
        </p:grpSpPr>
        <p:sp>
          <p:nvSpPr>
            <p:cNvPr id="17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9767727" y="1700153"/>
            <a:ext cx="577036" cy="577246"/>
            <a:chOff x="5436096" y="1274820"/>
            <a:chExt cx="432833" cy="432834"/>
          </a:xfrm>
        </p:grpSpPr>
        <p:sp>
          <p:nvSpPr>
            <p:cNvPr id="25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1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 userDrawn="1"/>
        </p:nvGrpSpPr>
        <p:grpSpPr>
          <a:xfrm>
            <a:off x="7175776" y="1700153"/>
            <a:ext cx="577036" cy="577246"/>
            <a:chOff x="3491880" y="1274820"/>
            <a:chExt cx="432833" cy="432834"/>
          </a:xfrm>
        </p:grpSpPr>
        <p:sp>
          <p:nvSpPr>
            <p:cNvPr id="11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rgbClr val="136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2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8039760" y="1700153"/>
            <a:ext cx="577036" cy="577246"/>
            <a:chOff x="4139952" y="1274820"/>
            <a:chExt cx="432833" cy="432834"/>
          </a:xfrm>
        </p:grpSpPr>
        <p:sp>
          <p:nvSpPr>
            <p:cNvPr id="24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14:flip dir="r"/>
      </p:transition>
    </mc:Choice>
    <mc:Fallback xmlns="">
      <p:transition spd="slow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 userDrawn="1"/>
        </p:nvCxnSpPr>
        <p:spPr>
          <a:xfrm>
            <a:off x="1007304" y="834057"/>
            <a:ext cx="104638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/>
          <p:nvPr userDrawn="1"/>
        </p:nvGrpSpPr>
        <p:grpSpPr bwMode="auto">
          <a:xfrm>
            <a:off x="431315" y="390618"/>
            <a:ext cx="520428" cy="274702"/>
            <a:chOff x="0" y="0"/>
            <a:chExt cx="1041399" cy="549275"/>
          </a:xfrm>
        </p:grpSpPr>
        <p:sp>
          <p:nvSpPr>
            <p:cNvPr id="13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" name="矩形 5"/>
          <p:cNvSpPr/>
          <p:nvPr userDrawn="1"/>
        </p:nvSpPr>
        <p:spPr>
          <a:xfrm>
            <a:off x="0" y="6794447"/>
            <a:ext cx="10631710" cy="84639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 userDrawn="1"/>
        </p:nvSpPr>
        <p:spPr>
          <a:xfrm>
            <a:off x="10703717" y="6794446"/>
            <a:ext cx="1486695" cy="8463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14:flip dir="r"/>
      </p:transition>
    </mc:Choice>
    <mc:Fallback xmlns="">
      <p:transition spd="slow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0" name="等腰三角形 39"/>
          <p:cNvSpPr/>
          <p:nvPr userDrawn="1"/>
        </p:nvSpPr>
        <p:spPr>
          <a:xfrm>
            <a:off x="7741543" y="3609725"/>
            <a:ext cx="6887119" cy="3248275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 userDrawn="1"/>
        </p:nvSpPr>
        <p:spPr>
          <a:xfrm flipH="1" flipV="1">
            <a:off x="-766394" y="-28491"/>
            <a:ext cx="3825848" cy="1804442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 userDrawn="1"/>
        </p:nvSpPr>
        <p:spPr>
          <a:xfrm flipH="1" flipV="1">
            <a:off x="1414174" y="635"/>
            <a:ext cx="3825848" cy="1804442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 userDrawn="1"/>
        </p:nvSpPr>
        <p:spPr>
          <a:xfrm>
            <a:off x="6086073" y="4299128"/>
            <a:ext cx="5426766" cy="2559507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1" name="组合 40"/>
          <p:cNvGrpSpPr/>
          <p:nvPr userDrawn="1"/>
        </p:nvGrpSpPr>
        <p:grpSpPr>
          <a:xfrm>
            <a:off x="2308773" y="3437345"/>
            <a:ext cx="7551038" cy="105497"/>
            <a:chOff x="2101845" y="3387257"/>
            <a:chExt cx="7551038" cy="105497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2369489" y="3440005"/>
              <a:ext cx="7283394" cy="0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椭圆 44"/>
            <p:cNvSpPr/>
            <p:nvPr/>
          </p:nvSpPr>
          <p:spPr>
            <a:xfrm>
              <a:off x="2101845" y="3387257"/>
              <a:ext cx="105497" cy="10549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椭圆 9"/>
          <p:cNvSpPr/>
          <p:nvPr userDrawn="1"/>
        </p:nvSpPr>
        <p:spPr>
          <a:xfrm>
            <a:off x="10011958" y="3437345"/>
            <a:ext cx="105497" cy="10549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14:flip dir="r"/>
      </p:transition>
    </mc:Choice>
    <mc:Fallback xmlns="">
      <p:transition spd="slow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79605" y="635100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15357" y="6351009"/>
            <a:ext cx="3959381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254" y="635100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669777" y="581333"/>
            <a:ext cx="10850541" cy="64812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2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669820" y="1508404"/>
            <a:ext cx="10850454" cy="475004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2056765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repo1.maven.org/maven2/com/alibaba/druid/1.2.20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本框 18"/>
          <p:cNvSpPr txBox="1"/>
          <p:nvPr/>
        </p:nvSpPr>
        <p:spPr>
          <a:xfrm>
            <a:off x="2504662" y="2534497"/>
            <a:ext cx="7406544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 CN Medium" panose="020B0600000000000000" pitchFamily="34" charset="-122"/>
              </a:rPr>
              <a:t> </a:t>
            </a:r>
            <a:r>
              <a:rPr lang="zh-CN" altLang="en-US" sz="45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思源黑体 CN Medium" panose="020B0600000000000000" pitchFamily="34" charset="-122"/>
              </a:rPr>
              <a:t>数据库编程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70635" y="981710"/>
            <a:ext cx="9612630" cy="34766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/>
              <a:t>jdbc:mysql://localhost:3306/studentdb?useSSL=true&amp;serverTimezone=UTC</a:t>
            </a:r>
          </a:p>
          <a:p>
            <a:r>
              <a:rPr lang="en-US" altLang="zh-CN" sz="2000"/>
              <a:t>MySQL</a:t>
            </a:r>
            <a:r>
              <a:rPr lang="zh-CN" altLang="en-US" sz="2000"/>
              <a:t>数据库的</a:t>
            </a:r>
            <a:r>
              <a:rPr lang="en-US" altLang="zh-CN" sz="2000"/>
              <a:t>JDBC</a:t>
            </a:r>
            <a:r>
              <a:rPr lang="zh-CN" altLang="en-US" sz="2000"/>
              <a:t>连接字符串，各个参数的含义：</a:t>
            </a:r>
          </a:p>
          <a:p>
            <a:endParaRPr lang="en-US" altLang="zh-CN" sz="2000"/>
          </a:p>
          <a:p>
            <a:r>
              <a:rPr lang="en-US" altLang="zh-CN" sz="2000"/>
              <a:t>jdbc:mysql://localhost:3306/studentdb - </a:t>
            </a:r>
            <a:r>
              <a:rPr lang="zh-CN" altLang="en-US" sz="2000"/>
              <a:t>这是连接的基本</a:t>
            </a:r>
            <a:r>
              <a:rPr lang="en-US" altLang="zh-CN" sz="2000"/>
              <a:t>URL</a:t>
            </a:r>
          </a:p>
          <a:p>
            <a:endParaRPr lang="en-US" altLang="zh-CN" sz="2000"/>
          </a:p>
          <a:p>
            <a:r>
              <a:rPr lang="en-US" altLang="zh-CN" sz="2000"/>
              <a:t>jdbc:mysql:// </a:t>
            </a:r>
            <a:r>
              <a:rPr lang="zh-CN" altLang="en-US" sz="2000"/>
              <a:t>表示使用</a:t>
            </a:r>
            <a:r>
              <a:rPr lang="en-US" altLang="zh-CN" sz="2000"/>
              <a:t>JDBC</a:t>
            </a:r>
            <a:r>
              <a:rPr lang="zh-CN" altLang="en-US" sz="2000"/>
              <a:t>连接</a:t>
            </a:r>
            <a:r>
              <a:rPr lang="en-US" altLang="zh-CN" sz="2000"/>
              <a:t>MySQL</a:t>
            </a:r>
            <a:r>
              <a:rPr lang="zh-CN" altLang="en-US" sz="2000"/>
              <a:t>数据库</a:t>
            </a:r>
          </a:p>
          <a:p>
            <a:r>
              <a:rPr lang="en-US" altLang="zh-CN" sz="2000"/>
              <a:t>localhost </a:t>
            </a:r>
            <a:r>
              <a:rPr lang="zh-CN" altLang="en-US" sz="2000"/>
              <a:t>是数据库服务器地址</a:t>
            </a:r>
          </a:p>
          <a:p>
            <a:r>
              <a:rPr lang="en-US" altLang="zh-CN" sz="2000"/>
              <a:t>3306 </a:t>
            </a:r>
            <a:r>
              <a:rPr lang="zh-CN" altLang="en-US" sz="2000"/>
              <a:t>是</a:t>
            </a:r>
            <a:r>
              <a:rPr lang="en-US" altLang="zh-CN" sz="2000"/>
              <a:t>MySQL</a:t>
            </a:r>
            <a:r>
              <a:rPr lang="zh-CN" altLang="en-US" sz="2000"/>
              <a:t>默认端口号</a:t>
            </a:r>
          </a:p>
          <a:p>
            <a:r>
              <a:rPr lang="en-US" altLang="zh-CN" sz="2000"/>
              <a:t>studentdb </a:t>
            </a:r>
            <a:r>
              <a:rPr lang="zh-CN" altLang="en-US" sz="2000"/>
              <a:t>是要连接的数据库名称</a:t>
            </a:r>
          </a:p>
          <a:p>
            <a:r>
              <a:rPr lang="en-US" altLang="zh-CN" sz="2000"/>
              <a:t>useSSL=true - </a:t>
            </a:r>
            <a:r>
              <a:rPr lang="zh-CN" altLang="en-US" sz="2000"/>
              <a:t>表示启用</a:t>
            </a:r>
            <a:r>
              <a:rPr lang="en-US" altLang="zh-CN" sz="2000"/>
              <a:t>SSL</a:t>
            </a:r>
            <a:r>
              <a:rPr lang="zh-CN" altLang="en-US" sz="2000"/>
              <a:t>加密连接</a:t>
            </a:r>
            <a:endParaRPr lang="en-US" altLang="zh-CN" sz="2000"/>
          </a:p>
          <a:p>
            <a:r>
              <a:rPr lang="en-US" altLang="zh-CN" sz="2000"/>
              <a:t>serverTimezone=UTC - </a:t>
            </a:r>
            <a:r>
              <a:rPr lang="zh-CN" altLang="en-US" sz="2000"/>
              <a:t>设置服务器时区为</a:t>
            </a:r>
            <a:r>
              <a:rPr lang="en-US" altLang="zh-CN" sz="2000"/>
              <a:t>UTC</a:t>
            </a:r>
            <a:r>
              <a:rPr lang="zh-CN" altLang="en-US" sz="2000"/>
              <a:t>协调世界时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38200" y="4366260"/>
            <a:ext cx="11205845" cy="460375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Connection conn = DriverManager.getConnection(url, user, password);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279015" y="5302250"/>
            <a:ext cx="6978650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lang="en-US" altLang="zh-CN" sz="2000">
                <a:latin typeface="Calibri" panose="020F0502020204030204"/>
                <a:ea typeface="Calibri" panose="020F0502020204030204"/>
              </a:rPr>
              <a:t>Connection conn = DriverManager.getConnection(</a:t>
            </a: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lang="en-US" altLang="zh-CN" sz="2000">
                <a:latin typeface="Calibri" panose="020F0502020204030204"/>
                <a:ea typeface="宋体" panose="02010600030101010101" pitchFamily="2" charset="-122"/>
              </a:rPr>
              <a:t>    </a:t>
            </a:r>
            <a:r>
              <a:rPr lang="en-US" altLang="zh-CN" sz="2000">
                <a:latin typeface="Calibri" panose="020F0502020204030204"/>
                <a:ea typeface="Calibri" panose="020F0502020204030204"/>
              </a:rPr>
              <a:t>"jdbc:mysql://localhost:3306/test?useSSL=false", </a:t>
            </a: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lang="en-US" altLang="zh-CN" sz="2000">
                <a:latin typeface="Calibri" panose="020F0502020204030204"/>
                <a:ea typeface="宋体" panose="02010600030101010101" pitchFamily="2" charset="-122"/>
              </a:rPr>
              <a:t>    </a:t>
            </a:r>
            <a:r>
              <a:rPr lang="en-US" altLang="zh-CN" sz="2000">
                <a:latin typeface="Calibri" panose="020F0502020204030204"/>
                <a:ea typeface="Calibri" panose="020F0502020204030204"/>
              </a:rPr>
              <a:t>"root", </a:t>
            </a:r>
          </a:p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lang="en-US" altLang="zh-CN" sz="2000">
                <a:latin typeface="Calibri" panose="020F0502020204030204"/>
                <a:ea typeface="宋体" panose="02010600030101010101" pitchFamily="2" charset="-122"/>
              </a:rPr>
              <a:t>    </a:t>
            </a:r>
            <a:r>
              <a:rPr lang="en-US" altLang="zh-CN" sz="2000">
                <a:latin typeface="Calibri" panose="020F0502020204030204"/>
                <a:ea typeface="Calibri" panose="020F0502020204030204"/>
              </a:rPr>
              <a:t>"123456");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14:flip dir="r"/>
      </p:transition>
    </mc:Choice>
    <mc:Fallback xmlns="">
      <p:transition spd="slow" advTm="3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078494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2.JDBC常用API</a:t>
              </a: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981710" y="1586865"/>
            <a:ext cx="280797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（3）Connection接口 </a:t>
            </a:r>
            <a:endParaRPr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856782" y="2420549"/>
          <a:ext cx="10645775" cy="4124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9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290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sz="18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方法声明</a:t>
                      </a:r>
                      <a:endParaRPr lang="en-US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sz="18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功能描述</a:t>
                      </a:r>
                      <a:endParaRPr lang="en-US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6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Statement </a:t>
                      </a:r>
                      <a:r>
                        <a:rPr lang="en-US" sz="1600" b="0" dirty="0" err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createStatement</a:t>
                      </a:r>
                      <a:r>
                        <a:rPr lang="en-US" sz="16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()</a:t>
                      </a:r>
                      <a:endParaRPr lang="en-US" alt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用于创建一个Statement对象，Statement对象可以将SQL语句发送到数据库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7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 dirty="0" err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PreparedStatement</a:t>
                      </a:r>
                      <a:r>
                        <a:rPr lang="en-US" sz="16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sz="1600" b="0" dirty="0" err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prepareStatement</a:t>
                      </a:r>
                      <a:r>
                        <a:rPr lang="en-US" sz="16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(String </a:t>
                      </a:r>
                      <a:r>
                        <a:rPr lang="en-US" sz="1600" b="0" dirty="0" err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sql</a:t>
                      </a:r>
                      <a:r>
                        <a:rPr lang="en-US" sz="16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)</a:t>
                      </a:r>
                      <a:endParaRPr lang="en-US" alt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用于创建一个PreparedStatement对象，该对象可以将参数化的动态SQL语句发送到数据库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Call</a:t>
                      </a: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able StatementprepareCall(String sql)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用于创建CallableStatement对象用来调用数据库的存储过程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08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void </a:t>
                      </a: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commit()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提交事务，使所有上一次提交/回滚后进行的更改成为持久更改，并释放此Connection对象当前持有的所有数据库锁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void </a:t>
                      </a: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setAutoCommit(boolean autoCommit)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设置是否关闭自动提交模式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308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void </a:t>
                      </a: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roolback()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回滚事务，用于取消在当前事务中进行的所有更改，并释放此Connection对象当前持有的所有数据库锁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308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void </a:t>
                      </a: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close()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 dirty="0" err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用于立即释放Connection对象的数据库和JDBC资源，而不是等它们被自动释放</a:t>
                      </a:r>
                      <a:endParaRPr lang="en-US" alt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1" name="TextBox 50"/>
          <p:cNvSpPr txBox="1"/>
          <p:nvPr/>
        </p:nvSpPr>
        <p:spPr>
          <a:xfrm>
            <a:off x="4654052" y="1846982"/>
            <a:ext cx="405018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000" b="1" dirty="0">
                <a:solidFill>
                  <a:schemeClr val="accent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Connection接口的常用方法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98695" y="333375"/>
            <a:ext cx="7190105" cy="67202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altLang="zh-CN" sz="1200" dirty="0"/>
              <a:t>// </a:t>
            </a:r>
            <a:r>
              <a:rPr lang="zh-CN" altLang="en-US" sz="1200" dirty="0"/>
              <a:t>转账业务示例</a:t>
            </a:r>
          </a:p>
          <a:p>
            <a:r>
              <a:rPr lang="en-US" altLang="zh-CN" sz="1200" dirty="0"/>
              <a:t>public void </a:t>
            </a:r>
            <a:r>
              <a:rPr lang="en-US" altLang="zh-CN" sz="1200" dirty="0" err="1"/>
              <a:t>transferMoney</a:t>
            </a:r>
            <a:r>
              <a:rPr lang="en-US" altLang="zh-CN" sz="1200" dirty="0"/>
              <a:t>(Connection conn, int </a:t>
            </a:r>
            <a:r>
              <a:rPr lang="en-US" altLang="zh-CN" sz="1200" dirty="0" err="1"/>
              <a:t>fromId</a:t>
            </a:r>
            <a:r>
              <a:rPr lang="en-US" altLang="zh-CN" sz="1200" dirty="0"/>
              <a:t>, int </a:t>
            </a:r>
            <a:r>
              <a:rPr lang="en-US" altLang="zh-CN" sz="1200" dirty="0" err="1"/>
              <a:t>toId</a:t>
            </a:r>
            <a:r>
              <a:rPr lang="en-US" altLang="zh-CN" sz="1200" dirty="0"/>
              <a:t>, double amount) throws </a:t>
            </a:r>
            <a:r>
              <a:rPr lang="en-US" altLang="zh-CN" sz="1200" dirty="0" err="1"/>
              <a:t>SQLException</a:t>
            </a:r>
            <a:r>
              <a:rPr lang="en-US" altLang="zh-CN" sz="1200" dirty="0"/>
              <a:t> {</a:t>
            </a:r>
          </a:p>
          <a:p>
            <a:r>
              <a:rPr lang="en-US" altLang="zh-CN" sz="1200" dirty="0"/>
              <a:t>    </a:t>
            </a:r>
            <a:r>
              <a:rPr lang="en-US" altLang="zh-CN" sz="1200" dirty="0" err="1"/>
              <a:t>conn.setAutoCommit</a:t>
            </a:r>
            <a:r>
              <a:rPr lang="en-US" altLang="zh-CN" sz="1200" dirty="0"/>
              <a:t>(false); // </a:t>
            </a:r>
            <a:r>
              <a:rPr lang="zh-CN" altLang="en-US" sz="1200" dirty="0"/>
              <a:t>关闭自动提交，开启事务</a:t>
            </a:r>
          </a:p>
          <a:p>
            <a:r>
              <a:rPr lang="en-US" altLang="zh-CN" sz="1200" dirty="0"/>
              <a:t>    </a:t>
            </a:r>
          </a:p>
          <a:p>
            <a:r>
              <a:rPr lang="en-US" altLang="zh-CN" sz="1200" dirty="0"/>
              <a:t>    try {</a:t>
            </a:r>
          </a:p>
          <a:p>
            <a:r>
              <a:rPr lang="en-US" altLang="zh-CN" sz="1200" dirty="0"/>
              <a:t>        // 1. </a:t>
            </a:r>
            <a:r>
              <a:rPr lang="zh-CN" altLang="en-US" sz="1200" dirty="0"/>
              <a:t>扣减转出账户金额</a:t>
            </a:r>
          </a:p>
          <a:p>
            <a:r>
              <a:rPr lang="en-US" altLang="zh-CN" sz="1200" dirty="0"/>
              <a:t>        String sql1 = "UPDATE accounts SET balance = balance - ? WHERE id = ? AND balance &gt;= ?";</a:t>
            </a:r>
          </a:p>
          <a:p>
            <a:r>
              <a:rPr lang="en-US" altLang="zh-CN" sz="1200" dirty="0"/>
              <a:t>        </a:t>
            </a:r>
            <a:r>
              <a:rPr lang="en-US" altLang="zh-CN" sz="1200" dirty="0" err="1"/>
              <a:t>PreparedStatement</a:t>
            </a:r>
            <a:r>
              <a:rPr lang="en-US" altLang="zh-CN" sz="1200" dirty="0"/>
              <a:t> pstmt1 = </a:t>
            </a:r>
            <a:r>
              <a:rPr lang="en-US" altLang="zh-CN" sz="1200" dirty="0" err="1"/>
              <a:t>conn.prepareStatement</a:t>
            </a:r>
            <a:r>
              <a:rPr lang="en-US" altLang="zh-CN" sz="1200" dirty="0"/>
              <a:t>(sql1);</a:t>
            </a:r>
          </a:p>
          <a:p>
            <a:r>
              <a:rPr lang="en-US" altLang="zh-CN" sz="1200" dirty="0"/>
              <a:t>        pstmt1.setDouble(1, amount);</a:t>
            </a:r>
          </a:p>
          <a:p>
            <a:r>
              <a:rPr lang="en-US" altLang="zh-CN" sz="1200" dirty="0"/>
              <a:t>        pstmt1.setInt(2, </a:t>
            </a:r>
            <a:r>
              <a:rPr lang="en-US" altLang="zh-CN" sz="1200" dirty="0" err="1"/>
              <a:t>fromId</a:t>
            </a:r>
            <a:r>
              <a:rPr lang="en-US" altLang="zh-CN" sz="1200" dirty="0"/>
              <a:t>);</a:t>
            </a:r>
          </a:p>
          <a:p>
            <a:r>
              <a:rPr lang="en-US" altLang="zh-CN" sz="1200" dirty="0"/>
              <a:t>        pstmt1.setDouble(3, amount);</a:t>
            </a:r>
          </a:p>
          <a:p>
            <a:r>
              <a:rPr lang="en-US" altLang="zh-CN" sz="1200" dirty="0"/>
              <a:t>        int rows1 = pstmt1.executeUpdate();</a:t>
            </a:r>
          </a:p>
          <a:p>
            <a:r>
              <a:rPr lang="en-US" altLang="zh-CN" sz="1200" dirty="0"/>
              <a:t>        </a:t>
            </a:r>
          </a:p>
          <a:p>
            <a:r>
              <a:rPr lang="en-US" altLang="zh-CN" sz="1200" dirty="0"/>
              <a:t>        // 2. </a:t>
            </a:r>
            <a:r>
              <a:rPr lang="zh-CN" altLang="en-US" sz="1200" dirty="0"/>
              <a:t>增加转入账户金额</a:t>
            </a:r>
          </a:p>
          <a:p>
            <a:r>
              <a:rPr lang="en-US" altLang="zh-CN" sz="1200" dirty="0"/>
              <a:t>        String sql2 = "UPDATE accounts SET balance = balance + ? WHERE id = ?";</a:t>
            </a:r>
          </a:p>
          <a:p>
            <a:r>
              <a:rPr lang="en-US" altLang="zh-CN" sz="1200" dirty="0"/>
              <a:t>        </a:t>
            </a:r>
            <a:r>
              <a:rPr lang="en-US" altLang="zh-CN" sz="1200" dirty="0" err="1"/>
              <a:t>PreparedStatement</a:t>
            </a:r>
            <a:r>
              <a:rPr lang="en-US" altLang="zh-CN" sz="1200" dirty="0"/>
              <a:t> pstmt2 = </a:t>
            </a:r>
            <a:r>
              <a:rPr lang="en-US" altLang="zh-CN" sz="1200" dirty="0" err="1"/>
              <a:t>conn.prepareStatement</a:t>
            </a:r>
            <a:r>
              <a:rPr lang="en-US" altLang="zh-CN" sz="1200" dirty="0"/>
              <a:t>(sql2);</a:t>
            </a:r>
          </a:p>
          <a:p>
            <a:r>
              <a:rPr lang="en-US" altLang="zh-CN" sz="1200" dirty="0"/>
              <a:t>        pstmt2.setDouble(1, amount);</a:t>
            </a:r>
          </a:p>
          <a:p>
            <a:r>
              <a:rPr lang="en-US" altLang="zh-CN" sz="1200" dirty="0"/>
              <a:t>        pstmt2.setInt(2, </a:t>
            </a:r>
            <a:r>
              <a:rPr lang="en-US" altLang="zh-CN" sz="1200" dirty="0" err="1"/>
              <a:t>toId</a:t>
            </a:r>
            <a:r>
              <a:rPr lang="en-US" altLang="zh-CN" sz="1200" dirty="0"/>
              <a:t>);</a:t>
            </a:r>
          </a:p>
          <a:p>
            <a:r>
              <a:rPr lang="en-US" altLang="zh-CN" sz="1200" dirty="0"/>
              <a:t>        int rows2 = pstmt2.executeUpdate();</a:t>
            </a:r>
          </a:p>
          <a:p>
            <a:r>
              <a:rPr lang="en-US" altLang="zh-CN" sz="1200" dirty="0"/>
              <a:t>        </a:t>
            </a:r>
          </a:p>
          <a:p>
            <a:r>
              <a:rPr lang="en-US" altLang="zh-CN" sz="1200" dirty="0"/>
              <a:t>        if(rows1 == 1 &amp;&amp; rows2 == 1) {</a:t>
            </a:r>
          </a:p>
          <a:p>
            <a:r>
              <a:rPr lang="en-US" altLang="zh-CN" sz="1200" dirty="0"/>
              <a:t>            </a:t>
            </a:r>
            <a:r>
              <a:rPr lang="en-US" altLang="zh-CN" sz="1200" dirty="0" err="1"/>
              <a:t>conn.commit</a:t>
            </a:r>
            <a:r>
              <a:rPr lang="en-US" altLang="zh-CN" sz="1200" dirty="0"/>
              <a:t>(); // </a:t>
            </a:r>
            <a:r>
              <a:rPr lang="zh-CN" altLang="en-US" sz="1200" dirty="0"/>
              <a:t>两条</a:t>
            </a:r>
            <a:r>
              <a:rPr lang="en-US" altLang="zh-CN" sz="1200" dirty="0"/>
              <a:t>SQL</a:t>
            </a:r>
            <a:r>
              <a:rPr lang="zh-CN" altLang="en-US" sz="1200" dirty="0"/>
              <a:t>都执行成功才提交</a:t>
            </a:r>
          </a:p>
          <a:p>
            <a:r>
              <a:rPr lang="en-US" altLang="zh-CN" sz="1200" dirty="0"/>
              <a:t>            </a:t>
            </a:r>
            <a:r>
              <a:rPr lang="en-US" altLang="zh-CN" sz="1200" dirty="0" err="1"/>
              <a:t>System.out.println</a:t>
            </a:r>
            <a:r>
              <a:rPr lang="en-US" altLang="zh-CN" sz="1200" dirty="0"/>
              <a:t>("</a:t>
            </a:r>
            <a:r>
              <a:rPr lang="zh-CN" altLang="en-US" sz="1200" dirty="0"/>
              <a:t>转账成功</a:t>
            </a:r>
            <a:r>
              <a:rPr lang="en-US" altLang="zh-CN" sz="1200" dirty="0"/>
              <a:t>");</a:t>
            </a:r>
          </a:p>
          <a:p>
            <a:r>
              <a:rPr lang="en-US" altLang="zh-CN" sz="1200" dirty="0"/>
              <a:t>        } else {</a:t>
            </a:r>
          </a:p>
          <a:p>
            <a:r>
              <a:rPr lang="en-US" altLang="zh-CN" sz="1200" dirty="0"/>
              <a:t>            </a:t>
            </a:r>
            <a:r>
              <a:rPr lang="en-US" altLang="zh-CN" sz="1200" dirty="0" err="1"/>
              <a:t>conn.rollback</a:t>
            </a:r>
            <a:r>
              <a:rPr lang="en-US" altLang="zh-CN" sz="1200" dirty="0"/>
              <a:t>(); // </a:t>
            </a:r>
            <a:r>
              <a:rPr lang="zh-CN" altLang="en-US" sz="1200" dirty="0"/>
              <a:t>任意一条失败就回滚</a:t>
            </a:r>
          </a:p>
          <a:p>
            <a:r>
              <a:rPr lang="en-US" altLang="zh-CN" sz="1200" dirty="0"/>
              <a:t>            </a:t>
            </a:r>
            <a:r>
              <a:rPr lang="en-US" altLang="zh-CN" sz="1200" dirty="0" err="1"/>
              <a:t>System.out.println</a:t>
            </a:r>
            <a:r>
              <a:rPr lang="en-US" altLang="zh-CN" sz="1200" dirty="0"/>
              <a:t>("</a:t>
            </a:r>
            <a:r>
              <a:rPr lang="zh-CN" altLang="en-US" sz="1200" dirty="0"/>
              <a:t>转账失败</a:t>
            </a:r>
            <a:r>
              <a:rPr lang="en-US" altLang="zh-CN" sz="1200" dirty="0"/>
              <a:t>");</a:t>
            </a:r>
          </a:p>
          <a:p>
            <a:r>
              <a:rPr lang="en-US" altLang="zh-CN" sz="1200" dirty="0"/>
              <a:t>        }</a:t>
            </a:r>
          </a:p>
          <a:p>
            <a:r>
              <a:rPr lang="en-US" altLang="zh-CN" sz="1200" dirty="0"/>
              <a:t>    } catch (</a:t>
            </a:r>
            <a:r>
              <a:rPr lang="en-US" altLang="zh-CN" sz="1200" dirty="0" err="1"/>
              <a:t>SQLException</a:t>
            </a:r>
            <a:r>
              <a:rPr lang="en-US" altLang="zh-CN" sz="1200" dirty="0"/>
              <a:t> e) {</a:t>
            </a:r>
          </a:p>
          <a:p>
            <a:r>
              <a:rPr lang="en-US" altLang="zh-CN" sz="1200" dirty="0"/>
              <a:t>        </a:t>
            </a:r>
            <a:r>
              <a:rPr lang="en-US" altLang="zh-CN" sz="1200" dirty="0" err="1"/>
              <a:t>conn.rollback</a:t>
            </a:r>
            <a:r>
              <a:rPr lang="en-US" altLang="zh-CN" sz="1200" dirty="0"/>
              <a:t>(); // </a:t>
            </a:r>
            <a:r>
              <a:rPr lang="zh-CN" altLang="en-US" sz="1200" dirty="0"/>
              <a:t>发生异常回滚</a:t>
            </a:r>
          </a:p>
          <a:p>
            <a:r>
              <a:rPr lang="en-US" altLang="zh-CN" sz="1200" dirty="0"/>
              <a:t>        throw e;</a:t>
            </a:r>
          </a:p>
          <a:p>
            <a:r>
              <a:rPr lang="en-US" altLang="zh-CN" sz="1200" dirty="0"/>
              <a:t>    } finally {</a:t>
            </a:r>
          </a:p>
          <a:p>
            <a:r>
              <a:rPr lang="en-US" altLang="zh-CN" sz="1200" dirty="0"/>
              <a:t>        </a:t>
            </a:r>
            <a:r>
              <a:rPr lang="en-US" altLang="zh-CN" sz="1200" dirty="0" err="1"/>
              <a:t>conn.setAutoCommit</a:t>
            </a:r>
            <a:r>
              <a:rPr lang="en-US" altLang="zh-CN" sz="1200" dirty="0"/>
              <a:t>(true); // </a:t>
            </a:r>
            <a:r>
              <a:rPr lang="zh-CN" altLang="en-US" sz="1200" dirty="0"/>
              <a:t>恢复自动提交模式</a:t>
            </a:r>
          </a:p>
          <a:p>
            <a:r>
              <a:rPr lang="en-US" altLang="zh-CN" sz="1200" dirty="0"/>
              <a:t>    }</a:t>
            </a:r>
          </a:p>
          <a:p>
            <a:r>
              <a:rPr lang="en-US" altLang="zh-CN" sz="1200" dirty="0"/>
              <a:t>}</a:t>
            </a:r>
          </a:p>
          <a:p>
            <a:endParaRPr lang="en-US" altLang="zh-CN" sz="1200" dirty="0"/>
          </a:p>
        </p:txBody>
      </p:sp>
      <p:sp>
        <p:nvSpPr>
          <p:cNvPr id="4" name="文本框 3"/>
          <p:cNvSpPr txBox="1"/>
          <p:nvPr/>
        </p:nvSpPr>
        <p:spPr>
          <a:xfrm>
            <a:off x="406400" y="4438015"/>
            <a:ext cx="376682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1200">
                <a:solidFill>
                  <a:srgbClr val="FF0000"/>
                </a:solidFill>
              </a:rPr>
              <a:t>关键点说明：</a:t>
            </a:r>
          </a:p>
          <a:p>
            <a:endParaRPr lang="en-US" altLang="zh-CN" sz="1200">
              <a:solidFill>
                <a:srgbClr val="FF0000"/>
              </a:solidFill>
            </a:endParaRPr>
          </a:p>
          <a:p>
            <a:r>
              <a:rPr lang="en-US" altLang="zh-CN" sz="1200">
                <a:solidFill>
                  <a:srgbClr val="FF0000"/>
                </a:solidFill>
              </a:rPr>
              <a:t>setAutoCommit(false) </a:t>
            </a:r>
            <a:r>
              <a:rPr lang="zh-CN" altLang="en-US" sz="1200">
                <a:solidFill>
                  <a:srgbClr val="FF0000"/>
                </a:solidFill>
              </a:rPr>
              <a:t>将多个</a:t>
            </a:r>
            <a:r>
              <a:rPr lang="en-US" altLang="zh-CN" sz="1200">
                <a:solidFill>
                  <a:srgbClr val="FF0000"/>
                </a:solidFill>
              </a:rPr>
              <a:t>SQL</a:t>
            </a:r>
            <a:r>
              <a:rPr lang="zh-CN" altLang="en-US" sz="1200">
                <a:solidFill>
                  <a:srgbClr val="FF0000"/>
                </a:solidFill>
              </a:rPr>
              <a:t>作为一个原子操作</a:t>
            </a:r>
          </a:p>
          <a:p>
            <a:r>
              <a:rPr lang="zh-CN" altLang="en-US" sz="1200">
                <a:solidFill>
                  <a:srgbClr val="FF0000"/>
                </a:solidFill>
              </a:rPr>
              <a:t>所有</a:t>
            </a:r>
            <a:r>
              <a:rPr lang="en-US" altLang="zh-CN" sz="1200">
                <a:solidFill>
                  <a:srgbClr val="FF0000"/>
                </a:solidFill>
              </a:rPr>
              <a:t>SQL</a:t>
            </a:r>
            <a:r>
              <a:rPr lang="zh-CN" altLang="en-US" sz="1200">
                <a:solidFill>
                  <a:srgbClr val="FF0000"/>
                </a:solidFill>
              </a:rPr>
              <a:t>执行成功才</a:t>
            </a:r>
            <a:r>
              <a:rPr lang="en-US" altLang="zh-CN" sz="1200">
                <a:solidFill>
                  <a:srgbClr val="FF0000"/>
                </a:solidFill>
              </a:rPr>
              <a:t>commit()</a:t>
            </a:r>
          </a:p>
          <a:p>
            <a:r>
              <a:rPr lang="zh-CN" altLang="en-US" sz="1200">
                <a:solidFill>
                  <a:srgbClr val="FF0000"/>
                </a:solidFill>
              </a:rPr>
              <a:t>任何失败都会触发</a:t>
            </a:r>
            <a:r>
              <a:rPr lang="en-US" altLang="zh-CN" sz="1200">
                <a:solidFill>
                  <a:srgbClr val="FF0000"/>
                </a:solidFill>
              </a:rPr>
              <a:t>rollback()</a:t>
            </a:r>
          </a:p>
          <a:p>
            <a:r>
              <a:rPr lang="zh-CN" altLang="en-US" sz="1200">
                <a:solidFill>
                  <a:srgbClr val="FF0000"/>
                </a:solidFill>
              </a:rPr>
              <a:t>典型应用场景：银行转账、订单支付等需要数据一致性的操作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50545" y="1837055"/>
            <a:ext cx="299339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1600" b="0" i="0" dirty="0">
                <a:solidFill>
                  <a:srgbClr val="333333"/>
                </a:solidFill>
                <a:latin typeface="PingFang SC"/>
                <a:ea typeface="PingFang SC"/>
              </a:rPr>
              <a:t>这是一个典型的</a:t>
            </a:r>
            <a:r>
              <a:rPr lang="en-US" altLang="zh-CN" sz="1600" b="0" i="0" dirty="0">
                <a:solidFill>
                  <a:srgbClr val="333333"/>
                </a:solidFill>
                <a:latin typeface="PingFang SC"/>
                <a:ea typeface="PingFang SC"/>
              </a:rPr>
              <a:t>JDBC</a:t>
            </a:r>
            <a:r>
              <a:rPr lang="zh-CN" altLang="en-US" sz="1600" b="0" i="0" dirty="0">
                <a:solidFill>
                  <a:srgbClr val="333333"/>
                </a:solidFill>
                <a:latin typeface="PingFang SC"/>
                <a:ea typeface="PingFang SC"/>
              </a:rPr>
              <a:t>事务管理代码片段，下面举例说明它的使用场景和完整实现：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14:flip dir="r"/>
      </p:transition>
    </mc:Choice>
    <mc:Fallback xmlns="">
      <p:transition spd="slow" advTm="3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150249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2.JDBC常用API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981710" y="1945640"/>
            <a:ext cx="280797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（4）Statement接口 </a:t>
            </a:r>
            <a:endParaRPr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58900" y="3284855"/>
            <a:ext cx="986409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Statement接口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用于执行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静态的SQL语句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，并返回一个结果对象。Statement接口对象可以通过Connection实例的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createStatement()方法获得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，该对象会把静态的SQL语句发送到数据库中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编译执行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，然后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返回数据库的处理结果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143635" y="2950845"/>
            <a:ext cx="10202545" cy="2124710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矩形 93"/>
          <p:cNvSpPr/>
          <p:nvPr/>
        </p:nvSpPr>
        <p:spPr>
          <a:xfrm>
            <a:off x="1143672" y="2928094"/>
            <a:ext cx="384175" cy="486410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矩形 93"/>
          <p:cNvSpPr/>
          <p:nvPr/>
        </p:nvSpPr>
        <p:spPr>
          <a:xfrm rot="10800000">
            <a:off x="10985257" y="4588693"/>
            <a:ext cx="384175" cy="486410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150249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2.JDBC常用API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981710" y="1945640"/>
            <a:ext cx="280797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（4）Statement接口 </a:t>
            </a:r>
            <a:endParaRPr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aphicFrame>
        <p:nvGraphicFramePr>
          <p:cNvPr id="11" name="表格 10"/>
          <p:cNvGraphicFramePr/>
          <p:nvPr>
            <p:custDataLst>
              <p:tags r:id="rId1"/>
            </p:custDataLst>
          </p:nvPr>
        </p:nvGraphicFramePr>
        <p:xfrm>
          <a:off x="1198245" y="3284220"/>
          <a:ext cx="10222865" cy="3022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8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1185">
                <a:tc>
                  <a:txBody>
                    <a:bodyPr/>
                    <a:lstStyle/>
                    <a:p>
                      <a:pPr indent="0" algn="ctr">
                        <a:lnSpc>
                          <a:spcPct val="180000"/>
                        </a:lnSpc>
                        <a:buNone/>
                      </a:pPr>
                      <a:r>
                        <a:rPr lang="en-US" sz="16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方法</a:t>
                      </a:r>
                      <a:endParaRPr lang="en-US" altLang="en-US" sz="1600" b="1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80000"/>
                        </a:lnSpc>
                        <a:buNone/>
                      </a:pPr>
                      <a:r>
                        <a:rPr lang="en-US" sz="16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功能描述</a:t>
                      </a:r>
                      <a:endParaRPr lang="en-US" altLang="en-US" sz="1600" b="1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385"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boolean execute(String sql)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用于执行SQL语句，该方法执行SQL语句后可能会返回多个结果，如果执行后第一个结果为ResultSet对象，则返回true；如果执行后第一个结果为受影响的行数或没有任何结果，则返回false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385"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int executeUpdate(String sql)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用于执行SQL中的INSERT、UPDATE和DELETE语句。该方法返回一个int类型的值，表示数据库中受该SQL语句影响的条数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385"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ResultSet executeQuery(String sql)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用于执行SQL中的SELECT语句，该方法返回一个表示查询结果的ResultSet对象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50"/>
          <p:cNvSpPr txBox="1"/>
          <p:nvPr/>
        </p:nvSpPr>
        <p:spPr>
          <a:xfrm>
            <a:off x="4582795" y="2636520"/>
            <a:ext cx="3403600" cy="4432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buClrTx/>
              <a:buSzTx/>
              <a:buFontTx/>
            </a:pPr>
            <a:r>
              <a:rPr lang="zh-CN" sz="2000" b="1" dirty="0">
                <a:solidFill>
                  <a:schemeClr val="accent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Statement接口的常用方法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150249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2.JDBC常用API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981710" y="1802130"/>
            <a:ext cx="410400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（5）PreparedStatement接口 </a:t>
            </a:r>
            <a:endParaRPr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77290" y="2924810"/>
            <a:ext cx="1023429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使用Statement接口操作SQL语句会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过于烦琐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，且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存在安全方面的问题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</a:p>
          <a:p>
            <a:pPr>
              <a:lnSpc>
                <a:spcPct val="150000"/>
              </a:lnSpc>
              <a:buClrTx/>
              <a:buSzTx/>
              <a:buNone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针对这一问题，JDBC API 提供了扩展的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PreparedStatement接口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PreparedStatement是Statement的子接口，用于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执行预编译的SQL语句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。该接口中的SQL语句可以使用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问号</a:t>
            </a:r>
            <a:r>
              <a:rPr lang="zh-CN"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（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?</a:t>
            </a:r>
            <a:r>
              <a:rPr lang="zh-CN"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）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进行占位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，然后通过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setter方法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为SQL语句中的占位符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赋值</a:t>
            </a:r>
            <a:r>
              <a:rPr lang="zh-CN"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。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928370" y="2807335"/>
            <a:ext cx="10671810" cy="2675255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矩形 93"/>
          <p:cNvSpPr/>
          <p:nvPr/>
        </p:nvSpPr>
        <p:spPr>
          <a:xfrm>
            <a:off x="928407" y="2784584"/>
            <a:ext cx="384175" cy="486410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矩形 93"/>
          <p:cNvSpPr/>
          <p:nvPr/>
        </p:nvSpPr>
        <p:spPr>
          <a:xfrm rot="10800000">
            <a:off x="11206872" y="5013508"/>
            <a:ext cx="384175" cy="486410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006739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2.JDBC常用API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982345" y="1557655"/>
            <a:ext cx="410400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（5）PreparedStatement接口 </a:t>
            </a:r>
            <a:endParaRPr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1198245" y="2499360"/>
          <a:ext cx="10222865" cy="4011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2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0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2445">
                <a:tc>
                  <a:txBody>
                    <a:bodyPr/>
                    <a:lstStyle/>
                    <a:p>
                      <a:pPr indent="0" algn="ctr">
                        <a:lnSpc>
                          <a:spcPct val="180000"/>
                        </a:lnSpc>
                        <a:buNone/>
                      </a:pPr>
                      <a:r>
                        <a:rPr lang="en-US" sz="16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方法声明</a:t>
                      </a:r>
                      <a:endParaRPr lang="en-US" altLang="en-US" sz="1600" b="1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80000"/>
                        </a:lnSpc>
                        <a:buNone/>
                      </a:pPr>
                      <a:r>
                        <a:rPr lang="en-US" sz="1600" b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功能描述</a:t>
                      </a:r>
                      <a:endParaRPr lang="en-US" altLang="en-US" sz="1600" b="1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38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int executeUpdate()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在PreparedStatement对象中执行 SQL 语句，SQL语句必须是一个DML语句或者是无返回内容的SQL语句，如DDL语句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Result Set</a:t>
                      </a: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executeQuery()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在PreparedStatement对象中执行SQL查询，该方法返回的是ResultSet对象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89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void setInt(</a:t>
                      </a: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int parameterIndex, int x</a:t>
                      </a: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)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将指定参数设置成给定的int值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1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void </a:t>
                      </a: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s</a:t>
                      </a: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et</a:t>
                      </a: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Float(int index,float f)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将指定位置的参数设置为float值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void </a:t>
                      </a: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setLong(int index,long l)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将指定位置的参数设置为long值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void </a:t>
                      </a: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setDouble(int index,double d)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将指定位置的参数设置为double值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9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void s</a:t>
                      </a: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etBoolean(int index,boolean b)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将指定位置的参数设置为boolean值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78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void setString</a:t>
                      </a: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(int parameterIndex,String x)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将指定参数设置成给定的String值</a:t>
                      </a:r>
                      <a:endParaRPr lang="en-US" altLang="en-US" sz="16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" name="TextBox 50"/>
          <p:cNvSpPr txBox="1"/>
          <p:nvPr/>
        </p:nvSpPr>
        <p:spPr>
          <a:xfrm>
            <a:off x="4578350" y="2016125"/>
            <a:ext cx="48507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sz="2000" b="1" dirty="0">
                <a:solidFill>
                  <a:schemeClr val="accent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PreparedStatement接口的常用方法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078494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2.JDBC常用API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982345" y="1629410"/>
            <a:ext cx="410400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（5）PreparedStatement接口 </a:t>
            </a:r>
            <a:endParaRPr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05535" y="2207260"/>
            <a:ext cx="10022840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如果知道PreparedStatement预编译SQL语句中参数的类型，可以使用相应的setter方法来传入参数值；如果不清楚预编译SQL语句参数的类型，可以使用setObject()方法来传入参数值，由PreparedStatem来负责类型转换。</a:t>
            </a:r>
            <a:endParaRPr lang="zh-CN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84580" y="4384040"/>
            <a:ext cx="7159625" cy="1691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>
              <a:defRPr>
                <a:solidFill>
                  <a:schemeClr val="lt1"/>
                </a:solidFill>
              </a:defRPr>
            </a:lvl1pPr>
            <a:lvl2pPr lvl="1" fontAlgn="auto">
              <a:lnSpc>
                <a:spcPct val="150000"/>
              </a:lnSpc>
              <a:defRPr sz="18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1" algn="l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String sql = "INSERT INTO user(id,name) VALUES(?,?)";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lvl="1" algn="l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PreparedStatement  preStmt = conn.prepareStatement(sql);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lvl="1" algn="l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preStmt.setInt(1, 1);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lvl="1" algn="l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preStmt.setString(2, "zhangsan");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lvl="1" algn="l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preStmt.executeUpdate(); 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</p:txBody>
      </p:sp>
      <p:sp>
        <p:nvSpPr>
          <p:cNvPr id="6" name="矩形 5"/>
          <p:cNvSpPr/>
          <p:nvPr/>
        </p:nvSpPr>
        <p:spPr>
          <a:xfrm>
            <a:off x="1270000" y="3947160"/>
            <a:ext cx="8533130" cy="2300605"/>
          </a:xfrm>
          <a:prstGeom prst="rect">
            <a:avLst/>
          </a:prstGeom>
          <a:noFill/>
          <a:ln>
            <a:solidFill>
              <a:srgbClr val="005D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8675097" y="3951541"/>
            <a:ext cx="1121063" cy="337185"/>
          </a:xfrm>
          <a:prstGeom prst="rect">
            <a:avLst/>
          </a:prstGeom>
          <a:solidFill>
            <a:srgbClr val="005DA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1600" dirty="0">
                <a:solidFill>
                  <a:srgbClr val="FAFAF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示例代码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078494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2.JDBC常用API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982345" y="1844675"/>
            <a:ext cx="410400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（6）ResultSet接口</a:t>
            </a:r>
            <a:endParaRPr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20800" y="2781300"/>
            <a:ext cx="9914890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ResultSet接口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保存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JDBC执行查询时返回的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结果集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，该结果集封装在一个逻辑表格中。</a:t>
            </a:r>
          </a:p>
          <a:p>
            <a:pPr>
              <a:lnSpc>
                <a:spcPct val="150000"/>
              </a:lnSpc>
              <a:buClrTx/>
              <a:buSzTx/>
              <a:buNone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在ResultSet接口内部有一个指向表格数据行的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游标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（或指针），ResultSet对象初始化时，游标在表格的第一行之前，调用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next()方法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可以将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游标移动到下一行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。如果下一行没有数据，则next()方法返回false。</a:t>
            </a:r>
            <a:endParaRPr 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143635" y="2714625"/>
            <a:ext cx="10202545" cy="2673985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矩形 93"/>
          <p:cNvSpPr/>
          <p:nvPr/>
        </p:nvSpPr>
        <p:spPr>
          <a:xfrm>
            <a:off x="1143672" y="2712829"/>
            <a:ext cx="384175" cy="486410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矩形 93"/>
          <p:cNvSpPr/>
          <p:nvPr/>
        </p:nvSpPr>
        <p:spPr>
          <a:xfrm rot="10800000">
            <a:off x="10985257" y="4947468"/>
            <a:ext cx="384175" cy="486410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078494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2.JDBC常用API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982345" y="1701165"/>
            <a:ext cx="410400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（6）ResultSet接口</a:t>
            </a:r>
            <a:endParaRPr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253022" y="2559614"/>
          <a:ext cx="9954751" cy="3983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4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290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sz="18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方法声明</a:t>
                      </a:r>
                      <a:endParaRPr lang="en-US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sz="18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功能描述</a:t>
                      </a:r>
                      <a:endParaRPr lang="en-US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6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String getString(int columnIndex)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用于获取指定字段的String类型的值，参数columnIndex代表字段的索引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7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String getString(String columnName)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用于获取指定字段的String类型的值，参数columnName代表字段的名称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08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int getInt(int columnIndex)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用于获取指定字段的int类型的值，参数columnIndex代表字段的索引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08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int getInt(String columnName)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用于获取指定字段的int类型的值，参数columnName代表字段的名称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boolean absolute(int row)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将游标移动到结果集的第row条记录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0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boolean relative(int row)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按相对行数（整或负）移动游标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990"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boolean previous()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将游标从结果集的当前位置移动到上一条记录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1" name="TextBox 50"/>
          <p:cNvSpPr txBox="1"/>
          <p:nvPr/>
        </p:nvSpPr>
        <p:spPr>
          <a:xfrm>
            <a:off x="4295140" y="2061210"/>
            <a:ext cx="3303905" cy="3968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buClrTx/>
              <a:buSzTx/>
              <a:buFontTx/>
            </a:pPr>
            <a:r>
              <a:rPr lang="zh-CN" sz="2000" b="1" dirty="0">
                <a:solidFill>
                  <a:schemeClr val="accent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ResultSet接口的常用方法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71292" y="572758"/>
            <a:ext cx="3911746" cy="662532"/>
          </a:xfrm>
          <a:prstGeom prst="rect">
            <a:avLst/>
          </a:prstGeom>
        </p:spPr>
        <p:txBody>
          <a:bodyPr lIns="121917" tIns="60958" rIns="121917" bIns="60958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章节概述</a:t>
            </a:r>
            <a:r>
              <a:rPr lang="en-US" altLang="zh-CN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en-US" altLang="zh-CN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Summary</a:t>
            </a:r>
            <a:endParaRPr lang="en-GB" sz="24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0" name="TextBox 35"/>
          <p:cNvSpPr txBox="1">
            <a:spLocks noChangeArrowheads="1"/>
          </p:cNvSpPr>
          <p:nvPr/>
        </p:nvSpPr>
        <p:spPr bwMode="auto">
          <a:xfrm>
            <a:off x="1270635" y="2852420"/>
            <a:ext cx="9542780" cy="150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0" algn="just" fontAlgn="auto">
              <a:lnSpc>
                <a:spcPct val="150000"/>
              </a:lnSpc>
              <a:buClrTx/>
              <a:buSzTx/>
              <a:buFontTx/>
            </a:pPr>
            <a:r>
              <a:rPr lang="zh-CN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任何应用程序都离不开数据的处理，处于高效方便的考虑，现在几乎所有的应用程序会选择将数据存储在数据库中，这也要求</a:t>
            </a:r>
            <a:r>
              <a:rPr lang="zh-CN" altLang="en-US"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应用程序</a:t>
            </a:r>
            <a:r>
              <a:rPr lang="zh-CN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能够</a:t>
            </a:r>
            <a:r>
              <a:rPr lang="zh-CN" altLang="en-US"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访问和处理数据库中存储的数据</a:t>
            </a:r>
            <a:r>
              <a:rPr lang="zh-CN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。本单元将讲解如何使用Java</a:t>
            </a:r>
            <a:r>
              <a:rPr lang="zh-CN" altLang="en-US"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结合数据库进行编程</a:t>
            </a:r>
            <a:r>
              <a:rPr lang="zh-CN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078494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2.JDBC常用API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982345" y="1629410"/>
            <a:ext cx="410400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（6）ResultSet接口</a:t>
            </a:r>
            <a:endParaRPr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109512" y="2631369"/>
          <a:ext cx="9954751" cy="3888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4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535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sz="18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方法声明</a:t>
                      </a:r>
                      <a:endParaRPr lang="en-US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sz="18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功能描述</a:t>
                      </a:r>
                      <a:endParaRPr lang="en-US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boolean next</a:t>
                      </a: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()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将游标从结果集的当前位置移动到下一条记录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void b</a:t>
                      </a: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eforeFirst()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将游标移动到结果集开头（第一条记录之前）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61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void a</a:t>
                      </a: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fterLast()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将游标指针移动到结果集末尾（最后一条记录之后）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boolean f</a:t>
                      </a: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irst</a:t>
                      </a: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()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将游标移动到结果集的第一条记录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27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boolean l</a:t>
                      </a: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ast</a:t>
                      </a: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()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将游标移动到结果集的最后一条记录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27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int </a:t>
                      </a: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g</a:t>
                      </a: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et</a:t>
                      </a: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Row()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返回当前记录的行号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Statement </a:t>
                      </a: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getStatement()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返回生成结果集的Statement对象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void </a:t>
                      </a: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close()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18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释放此ResultSet对象的数据库和JDBC资源</a:t>
                      </a:r>
                      <a:endParaRPr lang="en-US" altLang="en-US" sz="18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" name="TextBox 50"/>
          <p:cNvSpPr txBox="1"/>
          <p:nvPr/>
        </p:nvSpPr>
        <p:spPr>
          <a:xfrm>
            <a:off x="3932555" y="2087880"/>
            <a:ext cx="36322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sz="2000" b="1" dirty="0">
                <a:solidFill>
                  <a:schemeClr val="accent1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Arial" panose="020B0604020202020204" pitchFamily="34" charset="0"/>
              </a:rPr>
              <a:t>ResultSet接口的常用方法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222004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2.JDBC常用API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982345" y="1844675"/>
            <a:ext cx="410400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（6）ResultSet接口</a:t>
            </a:r>
            <a:endParaRPr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84580" y="3462655"/>
            <a:ext cx="6955155" cy="26917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>
              <a:defRPr>
                <a:solidFill>
                  <a:schemeClr val="lt1"/>
                </a:solidFill>
              </a:defRPr>
            </a:lvl1pPr>
            <a:lvl2pPr lvl="1" fontAlgn="auto">
              <a:lnSpc>
                <a:spcPct val="150000"/>
              </a:lnSpc>
              <a:defRPr sz="18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1" algn="l" fontAlgn="auto">
              <a:lnSpc>
                <a:spcPct val="12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ResultSet rs = stmt.executeQuery(sql);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lvl="1" algn="l" fontAlgn="auto">
              <a:lnSpc>
                <a:spcPct val="12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while (rs.next()){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marL="0" lvl="1" algn="l" fontAlgn="auto">
              <a:lnSpc>
                <a:spcPct val="12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		int id = rs.getInt("id");</a:t>
            </a:r>
          </a:p>
          <a:p>
            <a:pPr marL="0" lvl="1" algn="l" fontAlgn="auto">
              <a:lnSpc>
                <a:spcPct val="12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		String name = rs.getString("username");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lvl="1" algn="l" fontAlgn="auto">
              <a:lnSpc>
                <a:spcPct val="12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		String pwd = rs.getString(3);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lvl="1" algn="l" fontAlgn="auto">
              <a:lnSpc>
                <a:spcPct val="12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}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marL="0" lvl="1" algn="l" fontAlgn="auto">
              <a:lnSpc>
                <a:spcPct val="12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           rs.close();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</p:txBody>
      </p:sp>
      <p:sp>
        <p:nvSpPr>
          <p:cNvPr id="6" name="矩形 5"/>
          <p:cNvSpPr/>
          <p:nvPr/>
        </p:nvSpPr>
        <p:spPr>
          <a:xfrm>
            <a:off x="1270000" y="3175000"/>
            <a:ext cx="7116445" cy="3004820"/>
          </a:xfrm>
          <a:prstGeom prst="rect">
            <a:avLst/>
          </a:prstGeom>
          <a:noFill/>
          <a:ln>
            <a:solidFill>
              <a:srgbClr val="005D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965835" y="2330450"/>
            <a:ext cx="754761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示例：ResultSet移动结果集的游标和获取结果集数据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246347" y="3174936"/>
            <a:ext cx="1121063" cy="337185"/>
          </a:xfrm>
          <a:prstGeom prst="rect">
            <a:avLst/>
          </a:prstGeom>
          <a:solidFill>
            <a:srgbClr val="005DA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1600" dirty="0">
                <a:solidFill>
                  <a:srgbClr val="FAFAF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示例代码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16330" y="2206625"/>
            <a:ext cx="56857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使用JDBC的常用API编写JDBC程序的步骤如下。</a:t>
            </a:r>
            <a:endParaRPr lang="zh-CN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222004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3.JDBC</a:t>
              </a:r>
              <a:r>
                <a:rPr 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编程</a:t>
              </a: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1198245" y="2781300"/>
            <a:ext cx="697357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ClrTx/>
              <a:buSzTx/>
              <a:buFont typeface="+mj-ea"/>
              <a:buAutoNum type="circleNumDbPlain"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加载数据库驱动。</a:t>
            </a:r>
          </a:p>
          <a:p>
            <a:pPr marL="457200" indent="-457200">
              <a:lnSpc>
                <a:spcPct val="150000"/>
              </a:lnSpc>
              <a:buClrTx/>
              <a:buSzTx/>
              <a:buFont typeface="+mj-ea"/>
              <a:buAutoNum type="circleNumDbPlain"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通过DriverManager获取数据库连接。</a:t>
            </a:r>
          </a:p>
          <a:p>
            <a:pPr marL="457200" indent="-457200">
              <a:lnSpc>
                <a:spcPct val="150000"/>
              </a:lnSpc>
              <a:buClrTx/>
              <a:buSzTx/>
              <a:buFont typeface="+mj-ea"/>
              <a:buAutoNum type="circleNumDbPlain"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通过Connection对象获取Statement对象。</a:t>
            </a:r>
          </a:p>
          <a:p>
            <a:pPr marL="457200" indent="-457200">
              <a:lnSpc>
                <a:spcPct val="150000"/>
              </a:lnSpc>
              <a:buClrTx/>
              <a:buSzTx/>
              <a:buFont typeface="+mj-ea"/>
              <a:buAutoNum type="circleNumDbPlain"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使用Statement执行SQL语句。</a:t>
            </a:r>
          </a:p>
          <a:p>
            <a:pPr marL="457200" indent="-457200">
              <a:lnSpc>
                <a:spcPct val="150000"/>
              </a:lnSpc>
              <a:buClrTx/>
              <a:buSzTx/>
              <a:buFont typeface="+mj-ea"/>
              <a:buAutoNum type="circleNumDbPlain"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操作ResultSet结果集。</a:t>
            </a:r>
          </a:p>
          <a:p>
            <a:pPr marL="457200" indent="-457200">
              <a:lnSpc>
                <a:spcPct val="150000"/>
              </a:lnSpc>
              <a:buClrTx/>
              <a:buSzTx/>
              <a:buFont typeface="+mj-ea"/>
              <a:buAutoNum type="circleNumDbPlain"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关闭连接，释放资源。</a:t>
            </a:r>
            <a:endParaRPr 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006739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3.JDBC编程</a:t>
              </a:r>
              <a:endParaRPr lang="zh-CN" dirty="0"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1044575" y="1560830"/>
            <a:ext cx="56857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案例：编写JDBC程序查询数据库中的数据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33780" y="2063750"/>
            <a:ext cx="376047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  <a:buNone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搭建数据库环境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017270" y="2549525"/>
            <a:ext cx="605980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  <a:buNone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① 创建数据库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userdb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和数据表tb_user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084580" y="3518535"/>
            <a:ext cx="6955155" cy="29229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>
              <a:defRPr>
                <a:solidFill>
                  <a:schemeClr val="lt1"/>
                </a:solidFill>
              </a:defRPr>
            </a:lvl1pPr>
            <a:lvl2pPr lvl="1" fontAlgn="auto">
              <a:lnSpc>
                <a:spcPct val="150000"/>
              </a:lnSpc>
              <a:defRPr sz="18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1" algn="l"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CREATE DATABASE IF NOT EXISTS userdb;</a:t>
            </a:r>
          </a:p>
          <a:p>
            <a:pPr lvl="1" algn="l"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USE userdb;</a:t>
            </a:r>
          </a:p>
          <a:p>
            <a:pPr lvl="1" algn="l"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CREATE TABLE tb_user(</a:t>
            </a:r>
          </a:p>
          <a:p>
            <a:pPr lvl="1" algn="l"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		id INT PRIMARY KEY AUTO_INCREMENT,</a:t>
            </a:r>
          </a:p>
          <a:p>
            <a:pPr lvl="1" algn="l"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		username VARCHAR(40),</a:t>
            </a:r>
          </a:p>
          <a:p>
            <a:pPr lvl="1" algn="l"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		sex VARCHAR(2),	</a:t>
            </a:r>
          </a:p>
          <a:p>
            <a:pPr lvl="1" algn="l"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		email VARCHAR(60),</a:t>
            </a:r>
          </a:p>
          <a:p>
            <a:pPr lvl="1" algn="l"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		birthday DATE		</a:t>
            </a:r>
          </a:p>
          <a:p>
            <a:pPr lvl="1" algn="l"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);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</p:txBody>
      </p:sp>
      <p:sp>
        <p:nvSpPr>
          <p:cNvPr id="15" name="矩形 14"/>
          <p:cNvSpPr/>
          <p:nvPr/>
        </p:nvSpPr>
        <p:spPr>
          <a:xfrm>
            <a:off x="1270000" y="3238500"/>
            <a:ext cx="7116445" cy="3388360"/>
          </a:xfrm>
          <a:prstGeom prst="rect">
            <a:avLst/>
          </a:prstGeom>
          <a:noFill/>
          <a:ln>
            <a:solidFill>
              <a:srgbClr val="005D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222004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3.JDBC编程</a:t>
              </a:r>
              <a:endParaRPr lang="zh-CN" dirty="0"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1044575" y="1776095"/>
            <a:ext cx="56857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案例：编写JDBC程序查询数据库中的数据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33780" y="2350770"/>
            <a:ext cx="376047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  <a:buNone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搭建数据库环境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017270" y="2908300"/>
            <a:ext cx="605980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  <a:buNone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② 向tb_user表中插入3条数据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</a:p>
        </p:txBody>
      </p:sp>
      <p:sp>
        <p:nvSpPr>
          <p:cNvPr id="15" name="矩形 14"/>
          <p:cNvSpPr/>
          <p:nvPr/>
        </p:nvSpPr>
        <p:spPr>
          <a:xfrm>
            <a:off x="1270000" y="3940175"/>
            <a:ext cx="7116445" cy="2310130"/>
          </a:xfrm>
          <a:prstGeom prst="rect">
            <a:avLst/>
          </a:prstGeom>
          <a:noFill/>
          <a:ln>
            <a:solidFill>
              <a:srgbClr val="005D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342390" y="4210685"/>
            <a:ext cx="6146165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16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INSERT INTO tb_user(username,sex,email,birthday) </a:t>
            </a:r>
          </a:p>
          <a:p>
            <a:pPr fontAlgn="auto">
              <a:lnSpc>
                <a:spcPct val="150000"/>
              </a:lnSpc>
            </a:pPr>
            <a:r>
              <a:rPr lang="en-US" sz="16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                    </a:t>
            </a:r>
            <a:r>
              <a:rPr sz="16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VALUES ('张三','男','zhsan@126.com','1990-01-04'),</a:t>
            </a:r>
          </a:p>
          <a:p>
            <a:pPr fontAlgn="auto">
              <a:lnSpc>
                <a:spcPct val="150000"/>
              </a:lnSpc>
            </a:pPr>
            <a:r>
              <a:rPr lang="en-US" sz="16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                                 </a:t>
            </a:r>
            <a:r>
              <a:rPr sz="16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('李四','男','lisi@126.com','1991-02-14'),</a:t>
            </a:r>
          </a:p>
          <a:p>
            <a:pPr fontAlgn="auto">
              <a:lnSpc>
                <a:spcPct val="150000"/>
              </a:lnSpc>
            </a:pPr>
            <a:r>
              <a:rPr lang="en-US" sz="16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                                 </a:t>
            </a:r>
            <a:r>
              <a:rPr sz="16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('王五','女','wangwu@126.com','1999-12-28');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222004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3.JDBC编程</a:t>
              </a:r>
              <a:endParaRPr lang="zh-CN" dirty="0"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1044575" y="1776095"/>
            <a:ext cx="56857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案例：编写JDBC程序查询数据库中的数据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33780" y="2350770"/>
            <a:ext cx="376047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  <a:buNone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搭建数据库环境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017270" y="2908300"/>
            <a:ext cx="605980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  <a:buNone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③ 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使用SELECT语句查询tb_user表中的数据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。</a:t>
            </a:r>
          </a:p>
        </p:txBody>
      </p:sp>
      <p:pic>
        <p:nvPicPr>
          <p:cNvPr id="2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7895" y="3717290"/>
            <a:ext cx="7795260" cy="27819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150249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3.JDBC编程</a:t>
              </a:r>
              <a:endParaRPr lang="zh-CN" dirty="0"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1044575" y="1704340"/>
            <a:ext cx="56857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案例：编写JDBC程序查询数据库中的数据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33780" y="2279015"/>
            <a:ext cx="501586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  <a:buNone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（2）创建项目，导入数据库驱动</a:t>
            </a:r>
            <a:endParaRPr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54100" y="2853690"/>
            <a:ext cx="894588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在项目的根目录创建文件夹lib，在lib文件夹中导入数据库驱动的JAR包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150249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3.JDBC编程</a:t>
              </a:r>
              <a:endParaRPr lang="zh-CN" dirty="0"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1044575" y="1704340"/>
            <a:ext cx="56857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案例：编写JDBC程序查询数据库中的数据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33780" y="2279015"/>
            <a:ext cx="501586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  <a:buNone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（3）编写JDBC程序</a:t>
            </a:r>
            <a:endParaRPr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42390" y="3862070"/>
            <a:ext cx="5200015" cy="553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Class.forName("com.mysql.cj.jdbc.Driver");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215390" y="3731895"/>
            <a:ext cx="7527925" cy="893445"/>
          </a:xfrm>
          <a:prstGeom prst="rect">
            <a:avLst/>
          </a:prstGeom>
          <a:noFill/>
          <a:ln>
            <a:solidFill>
              <a:srgbClr val="005D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005205" y="2877185"/>
            <a:ext cx="2976245" cy="5530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① 加载数据库驱动</a:t>
            </a:r>
            <a:r>
              <a:rPr lang="zh-CN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150249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3.JDBC编程</a:t>
              </a:r>
              <a:endParaRPr lang="zh-CN" dirty="0"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1044575" y="1704340"/>
            <a:ext cx="56857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案例：编写JDBC程序查询数据库中的数据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33780" y="2279015"/>
            <a:ext cx="501586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  <a:buNone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（3）编写JDBC程序</a:t>
            </a:r>
            <a:endParaRPr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42390" y="3718560"/>
            <a:ext cx="6942455" cy="1938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String url = "jdbc:mysql://localhost:3306/userdb";</a:t>
            </a:r>
          </a:p>
          <a:p>
            <a:pPr fontAlgn="auto">
              <a:lnSpc>
                <a:spcPct val="150000"/>
              </a:lnSpc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String username = "root";</a:t>
            </a:r>
            <a:endParaRPr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fontAlgn="auto">
              <a:lnSpc>
                <a:spcPct val="150000"/>
              </a:lnSpc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String password = "root";</a:t>
            </a:r>
            <a:endParaRPr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fontAlgn="auto">
              <a:lnSpc>
                <a:spcPct val="150000"/>
              </a:lnSpc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conn = DriverManager.getConnection(url,username, password);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215390" y="3731895"/>
            <a:ext cx="7201535" cy="1924050"/>
          </a:xfrm>
          <a:prstGeom prst="rect">
            <a:avLst/>
          </a:prstGeom>
          <a:noFill/>
          <a:ln>
            <a:solidFill>
              <a:srgbClr val="005D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005205" y="2877185"/>
            <a:ext cx="5883910" cy="5530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lang="zh-CN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②</a:t>
            </a:r>
            <a:r>
              <a:rPr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通过DriverManager获取数据库连接</a:t>
            </a:r>
            <a:r>
              <a:rPr lang="zh-CN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150249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3.JDBC编程</a:t>
              </a:r>
              <a:endParaRPr lang="zh-CN" dirty="0"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1044575" y="1704340"/>
            <a:ext cx="56857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案例：编写JDBC程序查询数据库中的数据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33780" y="2279015"/>
            <a:ext cx="501586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  <a:buNone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（3）编写JDBC程序</a:t>
            </a:r>
            <a:endParaRPr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98880" y="3862070"/>
            <a:ext cx="4047490" cy="1938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00000"/>
              </a:lnSpc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stmt = conn.createStatement();</a:t>
            </a:r>
          </a:p>
          <a:p>
            <a:pPr fontAlgn="auto">
              <a:lnSpc>
                <a:spcPct val="150000"/>
              </a:lnSpc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String sql = "select * from tb_user";</a:t>
            </a:r>
            <a:endParaRPr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fontAlgn="auto">
              <a:lnSpc>
                <a:spcPct val="150000"/>
              </a:lnSpc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rs = stmt.executeQuery(sql);</a:t>
            </a:r>
            <a:endParaRPr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fontAlgn="auto">
              <a:lnSpc>
                <a:spcPct val="100000"/>
              </a:lnSpc>
            </a:pP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  <a:p>
            <a:pPr fontAlgn="auto">
              <a:lnSpc>
                <a:spcPct val="100000"/>
              </a:lnSpc>
            </a:pP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43635" y="3660140"/>
            <a:ext cx="7527925" cy="1790700"/>
          </a:xfrm>
          <a:prstGeom prst="rect">
            <a:avLst/>
          </a:prstGeom>
          <a:noFill/>
          <a:ln>
            <a:solidFill>
              <a:srgbClr val="005D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005205" y="3020695"/>
            <a:ext cx="5479415" cy="5530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lang="zh-CN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③</a:t>
            </a:r>
            <a:r>
              <a:rPr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获取Statement对象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，执行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SQL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语句。</a:t>
            </a:r>
            <a:endParaRPr lang="zh-CN" altLang="en-US" sz="2000" b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1152525" y="2581910"/>
            <a:ext cx="9874885" cy="3524885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矩形 93"/>
          <p:cNvSpPr/>
          <p:nvPr/>
        </p:nvSpPr>
        <p:spPr>
          <a:xfrm>
            <a:off x="1163320" y="2566035"/>
            <a:ext cx="384175" cy="486410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93"/>
          <p:cNvSpPr/>
          <p:nvPr/>
        </p:nvSpPr>
        <p:spPr>
          <a:xfrm rot="10800000">
            <a:off x="10631805" y="5620385"/>
            <a:ext cx="384175" cy="486410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982638" y="1222004"/>
            <a:ext cx="2409862" cy="506730"/>
            <a:chOff x="979276" y="1797999"/>
            <a:chExt cx="2409862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1314593" y="1797999"/>
              <a:ext cx="1739229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1.JDBC概述</a:t>
              </a:r>
              <a:endParaRPr lang="zh-CN" altLang="en-US" dirty="0"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414145" y="2709545"/>
            <a:ext cx="9350375" cy="299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在</a:t>
            </a:r>
            <a:r>
              <a:rPr lang="zh-CN" altLang="zh-CN" sz="1800" dirty="0">
                <a:solidFill>
                  <a:schemeClr val="accent1"/>
                </a:solidFill>
                <a:latin typeface="微软雅黑" panose="020B0503020204020204" pitchFamily="34" charset="-122"/>
              </a:rPr>
              <a:t>JDBC出现之前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，数据库驱动由</a:t>
            </a:r>
            <a:r>
              <a:rPr lang="zh-CN" altLang="zh-CN" sz="1800" dirty="0">
                <a:solidFill>
                  <a:schemeClr val="accent1"/>
                </a:solidFill>
                <a:latin typeface="微软雅黑" panose="020B0503020204020204" pitchFamily="34" charset="-122"/>
              </a:rPr>
              <a:t>不同数据库厂商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提供，程序员想要操作不同的数据库，需要</a:t>
            </a:r>
            <a:r>
              <a:rPr lang="zh-CN" altLang="zh-CN" sz="1800" dirty="0">
                <a:solidFill>
                  <a:schemeClr val="accent1"/>
                </a:solidFill>
                <a:latin typeface="微软雅黑" panose="020B0503020204020204" pitchFamily="34" charset="-122"/>
              </a:rPr>
              <a:t>编写不同的程序。</a:t>
            </a:r>
          </a:p>
          <a:p>
            <a:pPr>
              <a:lnSpc>
                <a:spcPct val="150000"/>
              </a:lnSpc>
            </a:pPr>
            <a:r>
              <a:rPr lang="en-US" altLang="zh-CN" sz="1800" dirty="0">
                <a:solidFill>
                  <a:schemeClr val="accent1"/>
                </a:solidFill>
                <a:latin typeface="微软雅黑" panose="020B0503020204020204" pitchFamily="34" charset="-122"/>
                <a:sym typeface="+mn-ea"/>
              </a:rPr>
              <a:t>     </a:t>
            </a:r>
            <a:r>
              <a:rPr lang="zh-CN" altLang="zh-CN" sz="1800" dirty="0">
                <a:solidFill>
                  <a:schemeClr val="accent1"/>
                </a:solidFill>
                <a:latin typeface="微软雅黑" panose="020B0503020204020204" pitchFamily="34" charset="-122"/>
                <a:sym typeface="+mn-ea"/>
              </a:rPr>
              <a:t>JDBC（</a:t>
            </a:r>
            <a:r>
              <a:rPr lang="en-US" altLang="zh-CN" sz="1800" dirty="0">
                <a:solidFill>
                  <a:schemeClr val="accent1"/>
                </a:solidFill>
                <a:latin typeface="微软雅黑" panose="020B0503020204020204" pitchFamily="34" charset="-122"/>
                <a:sym typeface="+mn-ea"/>
              </a:rPr>
              <a:t>Java Database Connectivity</a:t>
            </a:r>
            <a:r>
              <a:rPr lang="zh-CN" altLang="zh-CN" sz="1800" dirty="0">
                <a:solidFill>
                  <a:schemeClr val="accent1"/>
                </a:solidFill>
                <a:latin typeface="微软雅黑" panose="020B0503020204020204" pitchFamily="34" charset="-122"/>
                <a:sym typeface="+mn-ea"/>
              </a:rPr>
              <a:t>）</a:t>
            </a:r>
            <a:r>
              <a:rPr lang="zh-CN" altLang="zh-CN" sz="1800" dirty="0">
                <a:solidFill>
                  <a:srgbClr val="595959"/>
                </a:solidFill>
                <a:latin typeface="微软雅黑" panose="020B0503020204020204" pitchFamily="34" charset="-122"/>
                <a:sym typeface="+mn-ea"/>
              </a:rPr>
              <a:t>是一套访问数据库的标准Java类库，定义了应用程序访问数据库的API。</a:t>
            </a:r>
            <a:r>
              <a:rPr sz="1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JDBC的</a:t>
            </a:r>
            <a:r>
              <a:rPr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 </a:t>
            </a:r>
            <a:r>
              <a:rPr sz="1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API</a:t>
            </a:r>
            <a:r>
              <a:rPr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主要位于</a:t>
            </a:r>
            <a:r>
              <a:rPr sz="1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java.sql</a:t>
            </a:r>
            <a:r>
              <a:rPr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包中，该包定义了一系列访问数据库的</a:t>
            </a:r>
            <a:r>
              <a:rPr sz="1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接口和类</a:t>
            </a:r>
            <a:r>
              <a:rPr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，Java程序开发人员可以利用这些接口和类，编写操作数据库数据的JDBC程序。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不同数据库厂商按照这套API提供的</a:t>
            </a:r>
            <a:r>
              <a:rPr lang="zh-CN" altLang="zh-CN" sz="1800" dirty="0">
                <a:solidFill>
                  <a:schemeClr val="accent1"/>
                </a:solidFill>
                <a:latin typeface="微软雅黑" panose="020B0503020204020204" pitchFamily="34" charset="-122"/>
              </a:rPr>
              <a:t>统一接口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，对接口进行实现（这些实现类称为驱动），作为开发者，</a:t>
            </a:r>
            <a:r>
              <a:rPr lang="zh-CN" altLang="zh-CN" sz="1800" dirty="0">
                <a:solidFill>
                  <a:schemeClr val="accent1"/>
                </a:solidFill>
                <a:latin typeface="微软雅黑" panose="020B0503020204020204" pitchFamily="34" charset="-122"/>
              </a:rPr>
              <a:t>只需加载不同数据库的驱动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即可实现不同数据库的访问。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150249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3.JDBC编程</a:t>
              </a:r>
              <a:endParaRPr lang="zh-CN" dirty="0"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1044575" y="1704340"/>
            <a:ext cx="56857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案例：编写JDBC程序查询数据库中的数据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33780" y="2207260"/>
            <a:ext cx="501586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  <a:buNone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编写JDBC程序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70635" y="3431540"/>
            <a:ext cx="8267700" cy="3046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20000"/>
              </a:lnSpc>
            </a:pPr>
            <a:r>
              <a:rPr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System.out.println("id</a:t>
            </a:r>
            <a:r>
              <a:rPr lang="en-US"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 </a:t>
            </a:r>
            <a:r>
              <a:rPr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|  userame  |</a:t>
            </a:r>
            <a:r>
              <a:rPr lang="en-US"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 </a:t>
            </a:r>
            <a:r>
              <a:rPr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sex "+ "|email</a:t>
            </a:r>
            <a:r>
              <a:rPr lang="en-US"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 </a:t>
            </a:r>
            <a:r>
              <a:rPr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|</a:t>
            </a:r>
            <a:r>
              <a:rPr lang="en-US"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 </a:t>
            </a:r>
            <a:r>
              <a:rPr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birthday ");</a:t>
            </a:r>
          </a:p>
          <a:p>
            <a:pPr fontAlgn="auto">
              <a:lnSpc>
                <a:spcPct val="120000"/>
              </a:lnSpc>
            </a:pPr>
            <a:r>
              <a:rPr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while (rs.next()) {</a:t>
            </a:r>
            <a:endParaRPr sz="2000" dirty="0">
              <a:solidFill>
                <a:srgbClr val="595959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fontAlgn="auto">
              <a:lnSpc>
                <a:spcPct val="120000"/>
              </a:lnSpc>
            </a:pPr>
            <a:r>
              <a:rPr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	int id = rs.getInt("id"); </a:t>
            </a:r>
          </a:p>
          <a:p>
            <a:pPr fontAlgn="auto">
              <a:lnSpc>
                <a:spcPct val="120000"/>
              </a:lnSpc>
            </a:pPr>
            <a:r>
              <a:rPr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String name = rs.getString("username");</a:t>
            </a:r>
            <a:endParaRPr sz="2000" dirty="0">
              <a:solidFill>
                <a:srgbClr val="595959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fontAlgn="auto">
              <a:lnSpc>
                <a:spcPct val="120000"/>
              </a:lnSpc>
            </a:pPr>
            <a:r>
              <a:rPr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String sex = rs.getString("sex");</a:t>
            </a:r>
            <a:endParaRPr sz="2000" dirty="0">
              <a:solidFill>
                <a:srgbClr val="595959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fontAlgn="auto">
              <a:lnSpc>
                <a:spcPct val="120000"/>
              </a:lnSpc>
            </a:pPr>
            <a:r>
              <a:rPr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String email = rs.getString("email");</a:t>
            </a:r>
            <a:endParaRPr sz="2000" dirty="0">
              <a:solidFill>
                <a:srgbClr val="595959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fontAlgn="auto">
              <a:lnSpc>
                <a:spcPct val="120000"/>
              </a:lnSpc>
            </a:pPr>
            <a:r>
              <a:rPr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Date birthday = rs.getDate("birthday");</a:t>
            </a:r>
            <a:endParaRPr sz="2000" dirty="0">
              <a:solidFill>
                <a:srgbClr val="595959"/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fontAlgn="auto">
              <a:lnSpc>
                <a:spcPct val="120000"/>
              </a:lnSpc>
            </a:pPr>
            <a:r>
              <a:rPr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System.out.println(id + "|" + name + "|"</a:t>
            </a:r>
            <a:r>
              <a:rPr lang="en-US"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 </a:t>
            </a:r>
            <a:r>
              <a:rPr sz="2000" dirty="0">
                <a:solidFill>
                  <a:srgbClr val="595959"/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+ sex + "|" + email + "|" +birthday);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43635" y="3444240"/>
            <a:ext cx="8442325" cy="3064510"/>
          </a:xfrm>
          <a:prstGeom prst="rect">
            <a:avLst/>
          </a:prstGeom>
          <a:noFill/>
          <a:ln>
            <a:solidFill>
              <a:srgbClr val="005D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005205" y="2661920"/>
            <a:ext cx="7353300" cy="5530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fontAlgn="auto">
              <a:lnSpc>
                <a:spcPct val="150000"/>
              </a:lnSpc>
              <a:buClrTx/>
              <a:buSzTx/>
              <a:buFontTx/>
            </a:pP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④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操作ResultSet结果集，并将结果集中的数据输出在控制台中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98245" y="2732405"/>
            <a:ext cx="298259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运行程序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，效果图如下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</a:p>
        </p:txBody>
      </p:sp>
      <p:pic>
        <p:nvPicPr>
          <p:cNvPr id="4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290" y="3573145"/>
            <a:ext cx="7788910" cy="199263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5" name="组合 34"/>
          <p:cNvGrpSpPr/>
          <p:nvPr/>
        </p:nvGrpSpPr>
        <p:grpSpPr>
          <a:xfrm>
            <a:off x="887388" y="1150249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3.JDBC编程</a:t>
              </a:r>
              <a:endParaRPr lang="zh-CN" dirty="0"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1044575" y="1704340"/>
            <a:ext cx="56857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案例：编写JDBC程序查询数据库中的数据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4" name="文本框 18"/>
          <p:cNvSpPr txBox="1"/>
          <p:nvPr>
            <p:custDataLst>
              <p:tags r:id="rId1"/>
            </p:custDataLst>
          </p:nvPr>
        </p:nvSpPr>
        <p:spPr>
          <a:xfrm>
            <a:off x="1497330" y="3070225"/>
            <a:ext cx="9213850" cy="1941195"/>
          </a:xfrm>
          <a:prstGeom prst="rect">
            <a:avLst/>
          </a:prstGeom>
          <a:noFill/>
        </p:spPr>
        <p:txBody>
          <a:bodyPr wrap="square" lIns="89970" tIns="46784" rIns="89970" bIns="46784">
            <a:no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1pPr>
            <a:lvl2pPr marL="457200" algn="l" defTabSz="913765" rtl="0" eaLnBrk="1" latinLnBrk="0" hangingPunct="1"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2pPr>
            <a:lvl3pPr marL="914400" algn="l" defTabSz="913765" rtl="0" eaLnBrk="1" latinLnBrk="0" hangingPunct="1"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3pPr>
            <a:lvl4pPr marL="1371600" algn="l" defTabSz="913765" rtl="0" eaLnBrk="1" latinLnBrk="0" hangingPunct="1"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4pPr>
            <a:lvl5pPr marL="1828800" algn="l" defTabSz="913765" rtl="0" eaLnBrk="1" latinLnBrk="0" hangingPunct="1"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5pPr>
            <a:lvl6pPr marL="2286000" algn="l" defTabSz="913765" rtl="0" eaLnBrk="1" latinLnBrk="0" hangingPunct="1"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6pPr>
            <a:lvl7pPr marL="2743200" algn="l" defTabSz="913765" rtl="0" eaLnBrk="1" latinLnBrk="0" hangingPunct="1"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7pPr>
            <a:lvl8pPr marL="3200400" algn="l" defTabSz="913765" rtl="0" eaLnBrk="1" latinLnBrk="0" hangingPunct="1"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8pPr>
            <a:lvl9pPr marL="3657600" algn="l" defTabSz="913765" rtl="0" eaLnBrk="1" latinLnBrk="0" hangingPunct="1"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在前面的讲解中，每次连接数据库都会创建一个Connection对象，使用完毕就会将其销毁。每一个数据库连接对象都对应一个物理的数据库连接，这样</a:t>
            </a:r>
            <a:r>
              <a:rPr lang="zh-CN" altLang="zh-CN" sz="2000" dirty="0">
                <a:solidFill>
                  <a:schemeClr val="accent1"/>
                </a:solidFill>
                <a:latin typeface="微软雅黑" panose="020B0503020204020204" pitchFamily="34" charset="-122"/>
              </a:rPr>
              <a:t>重复创建与销毁</a:t>
            </a:r>
            <a:r>
              <a:rPr lang="zh-CN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的过程会造成</a:t>
            </a:r>
            <a:r>
              <a:rPr lang="zh-CN" altLang="zh-CN" sz="2000" dirty="0">
                <a:solidFill>
                  <a:schemeClr val="accent1"/>
                </a:solidFill>
                <a:latin typeface="微软雅黑" panose="020B0503020204020204" pitchFamily="34" charset="-122"/>
              </a:rPr>
              <a:t>系统的性能低下</a:t>
            </a:r>
            <a:r>
              <a:rPr lang="zh-CN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，对此，可以使用</a:t>
            </a:r>
            <a:r>
              <a:rPr lang="zh-CN" altLang="zh-CN" sz="2000" dirty="0">
                <a:solidFill>
                  <a:schemeClr val="accent1"/>
                </a:solidFill>
                <a:latin typeface="微软雅黑" panose="020B0503020204020204" pitchFamily="34" charset="-122"/>
              </a:rPr>
              <a:t>数据库连接池</a:t>
            </a:r>
            <a:r>
              <a:rPr lang="zh-CN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，数据库连接池是个</a:t>
            </a:r>
            <a:r>
              <a:rPr lang="zh-CN" altLang="zh-CN" sz="2000" dirty="0">
                <a:solidFill>
                  <a:schemeClr val="accent1"/>
                </a:solidFill>
                <a:latin typeface="微软雅黑" panose="020B0503020204020204" pitchFamily="34" charset="-122"/>
              </a:rPr>
              <a:t>容器，</a:t>
            </a:r>
            <a:r>
              <a:rPr lang="zh-CN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负责</a:t>
            </a:r>
            <a:r>
              <a:rPr lang="zh-CN" altLang="zh-CN" sz="2000" dirty="0">
                <a:solidFill>
                  <a:schemeClr val="accent1"/>
                </a:solidFill>
                <a:latin typeface="微软雅黑" panose="020B0503020204020204" pitchFamily="34" charset="-122"/>
              </a:rPr>
              <a:t>分配、管理数据库连接</a:t>
            </a:r>
            <a:r>
              <a:rPr lang="zh-CN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（Connection）。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1163320" y="2851785"/>
            <a:ext cx="9864090" cy="2425065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矩形 93"/>
          <p:cNvSpPr/>
          <p:nvPr/>
        </p:nvSpPr>
        <p:spPr>
          <a:xfrm>
            <a:off x="1163320" y="2853055"/>
            <a:ext cx="384175" cy="486410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矩形 93"/>
          <p:cNvSpPr/>
          <p:nvPr/>
        </p:nvSpPr>
        <p:spPr>
          <a:xfrm rot="10800000">
            <a:off x="10643235" y="4854575"/>
            <a:ext cx="384175" cy="486410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222004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4.数据库连接池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82345" y="1845945"/>
            <a:ext cx="368300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采用数据库连接池操作数据库</a:t>
            </a:r>
          </a:p>
        </p:txBody>
      </p:sp>
      <p:pic>
        <p:nvPicPr>
          <p:cNvPr id="2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760" y="2421890"/>
            <a:ext cx="5459095" cy="394589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5" name="组合 34"/>
          <p:cNvGrpSpPr/>
          <p:nvPr/>
        </p:nvGrpSpPr>
        <p:grpSpPr>
          <a:xfrm>
            <a:off x="887388" y="1222004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4.数据库连接池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41120" y="2564130"/>
            <a:ext cx="9190355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lnSpc>
                <a:spcPct val="150000"/>
              </a:lnSpc>
              <a:buClrTx/>
              <a:buSzTx/>
              <a:buFont typeface="Arial" panose="020B0604020202020204" pitchFamily="34" charset="0"/>
              <a:buNone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Java中javax.sql.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DataSource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通常被称为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数据源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，它包含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连接池和连接池管理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2个部分，一般都习惯将它称为数据库连接池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；</a:t>
            </a:r>
            <a:endParaRPr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algn="l">
              <a:lnSpc>
                <a:spcPct val="150000"/>
              </a:lnSpc>
              <a:buClrTx/>
              <a:buSzTx/>
              <a:buFont typeface="Arial" panose="020B0604020202020204" pitchFamily="34" charset="0"/>
              <a:buNone/>
            </a:pP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DataSource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是一个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接口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，该接口通常由一些公司和组织进行实现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；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常见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实现好的数据库连接池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有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DBCP、C3P0、Druid</a:t>
            </a:r>
            <a:r>
              <a:rPr lang="zh-CN"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；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Druid是阿里巴巴开源的数据库连接池项目，功能强大，性能优秀，是当前Java语言最好的数据库连接池之一。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293759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4.数据库连接池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54100" y="2709545"/>
            <a:ext cx="31076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</a:t>
            </a: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1</a:t>
            </a: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）导入JAR包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43635" y="3501390"/>
            <a:ext cx="978535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在项目chapter11中的lib文件夹中添加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数据库驱动的JAR包和Druid的JAR包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，并使lib文件夹内的JAR包在项目中生效。</a:t>
            </a:r>
            <a:endParaRPr 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293759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4.数据库连接池</a:t>
              </a: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054100" y="1988185"/>
            <a:ext cx="2364740" cy="5530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+mn-ea"/>
              </a:rPr>
              <a:t>Druid的使用步骤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6355" y="6309995"/>
            <a:ext cx="90589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dirty="0"/>
              <a:t>https://repo1.maven.org/maven2/com/alibaba/druid/1.2.20/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414145" y="4726305"/>
            <a:ext cx="8473440" cy="1388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700"/>
              </a:spcBef>
              <a:spcAft>
                <a:spcPts val="700"/>
              </a:spcAft>
            </a:pPr>
            <a:r>
              <a:rPr lang="en-US" altLang="zh-CN" sz="2600" b="1" i="0">
                <a:solidFill>
                  <a:srgbClr val="000000"/>
                </a:solidFill>
                <a:latin typeface="Verdana" panose="020B0604030504040204"/>
                <a:ea typeface="Verdana" panose="020B0604030504040204"/>
              </a:rPr>
              <a:t>Druid jar</a:t>
            </a:r>
            <a:r>
              <a:rPr lang="zh-CN" altLang="en-US" sz="2600" b="1" i="0">
                <a:solidFill>
                  <a:srgbClr val="000000"/>
                </a:solidFill>
                <a:latin typeface="Verdana" panose="020B0604030504040204"/>
                <a:ea typeface="Verdana" panose="020B0604030504040204"/>
              </a:rPr>
              <a:t>包下载</a:t>
            </a:r>
          </a:p>
          <a:p>
            <a:pPr marL="0" indent="0">
              <a:spcBef>
                <a:spcPts val="700"/>
              </a:spcBef>
              <a:spcAft>
                <a:spcPts val="700"/>
              </a:spcAft>
            </a:pPr>
            <a:r>
              <a:rPr lang="zh-CN" altLang="en-US" sz="1900" b="1" i="0">
                <a:solidFill>
                  <a:srgbClr val="000000"/>
                </a:solidFill>
                <a:latin typeface="Verdana" panose="020B0604030504040204"/>
                <a:ea typeface="Verdana" panose="020B0604030504040204"/>
              </a:rPr>
              <a:t>一、</a:t>
            </a:r>
            <a:r>
              <a:rPr lang="en-US" altLang="zh-CN" sz="1900" b="1" i="0">
                <a:solidFill>
                  <a:srgbClr val="000000"/>
                </a:solidFill>
                <a:latin typeface="Verdana" panose="020B0604030504040204"/>
                <a:ea typeface="Verdana" panose="020B0604030504040204"/>
              </a:rPr>
              <a:t>Druid</a:t>
            </a:r>
            <a:r>
              <a:rPr lang="zh-CN" altLang="en-US" sz="1900" b="1" i="0">
                <a:solidFill>
                  <a:srgbClr val="000000"/>
                </a:solidFill>
                <a:latin typeface="Verdana" panose="020B0604030504040204"/>
                <a:ea typeface="Verdana" panose="020B0604030504040204"/>
              </a:rPr>
              <a:t>官网下载路径如下：</a:t>
            </a:r>
          </a:p>
          <a:p>
            <a:pPr marL="0" indent="0">
              <a:spcBef>
                <a:spcPts val="700"/>
              </a:spcBef>
              <a:spcAft>
                <a:spcPts val="700"/>
              </a:spcAft>
            </a:pPr>
            <a:r>
              <a:rPr lang="en-US" altLang="zh-CN" sz="1600" b="0" i="0">
                <a:solidFill>
                  <a:srgbClr val="444444"/>
                </a:solidFill>
                <a:latin typeface="Verdana" panose="020B0604030504040204"/>
                <a:ea typeface="Verdana" panose="020B0604030504040204"/>
                <a:hlinkClick r:id="rId3"/>
              </a:rPr>
              <a:t>Central Repository: com/alibaba/druid/1.2.20 (maven.org)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3245" y="4006215"/>
            <a:ext cx="3780155" cy="25006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54100" y="2157095"/>
            <a:ext cx="262064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</a:t>
            </a: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2</a:t>
            </a: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）创建配置文件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26490" y="2638425"/>
            <a:ext cx="967105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在项目的src下创建配置文件druid.properties，用于存放数据库连接的信息。</a:t>
            </a:r>
            <a:endParaRPr 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14145" y="3501390"/>
            <a:ext cx="9432290" cy="2999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driverClassName=com.mysql.cj.jdbc.Driver</a:t>
            </a:r>
          </a:p>
          <a:p>
            <a:pPr fontAlgn="auto">
              <a:lnSpc>
                <a:spcPct val="150000"/>
              </a:lnSpc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url=jdbc:mysql://localhost:3306/userdb?useSSL=true&amp;serverTimezone=UTC</a:t>
            </a:r>
          </a:p>
          <a:p>
            <a:pPr fontAlgn="auto">
              <a:lnSpc>
                <a:spcPct val="150000"/>
              </a:lnSpc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username=root</a:t>
            </a:r>
          </a:p>
          <a:p>
            <a:pPr fontAlgn="auto">
              <a:lnSpc>
                <a:spcPct val="150000"/>
              </a:lnSpc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password=root</a:t>
            </a:r>
          </a:p>
          <a:p>
            <a:pPr fontAlgn="auto">
              <a:lnSpc>
                <a:spcPct val="150000"/>
              </a:lnSpc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initialSize=5</a:t>
            </a:r>
          </a:p>
          <a:p>
            <a:pPr fontAlgn="auto">
              <a:lnSpc>
                <a:spcPct val="150000"/>
              </a:lnSpc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maxActive=10</a:t>
            </a:r>
          </a:p>
          <a:p>
            <a:pPr fontAlgn="auto">
              <a:lnSpc>
                <a:spcPct val="150000"/>
              </a:lnSpc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maxWait=3000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887388" y="1150249"/>
            <a:ext cx="2600325" cy="506730"/>
            <a:chOff x="884026" y="1797999"/>
            <a:chExt cx="2600325" cy="506730"/>
          </a:xfrm>
        </p:grpSpPr>
        <p:sp>
          <p:nvSpPr>
            <p:cNvPr id="7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4.数据库连接池</a:t>
              </a: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1054100" y="1701165"/>
            <a:ext cx="2364740" cy="5530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+mn-ea"/>
              </a:rPr>
              <a:t>Druid的使用步骤</a:t>
            </a:r>
          </a:p>
        </p:txBody>
      </p:sp>
      <p:sp>
        <p:nvSpPr>
          <p:cNvPr id="14" name="矩形 13"/>
          <p:cNvSpPr/>
          <p:nvPr/>
        </p:nvSpPr>
        <p:spPr>
          <a:xfrm>
            <a:off x="1342390" y="3379470"/>
            <a:ext cx="9095740" cy="3211195"/>
          </a:xfrm>
          <a:prstGeom prst="rect">
            <a:avLst/>
          </a:prstGeom>
          <a:noFill/>
          <a:ln>
            <a:solidFill>
              <a:srgbClr val="005D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1414145" y="5229860"/>
            <a:ext cx="1531620" cy="3492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469390" y="5643880"/>
            <a:ext cx="1780540" cy="3492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452880" y="6129655"/>
            <a:ext cx="1780540" cy="3492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2" name="圆角矩形标注 21"/>
          <p:cNvSpPr/>
          <p:nvPr/>
        </p:nvSpPr>
        <p:spPr>
          <a:xfrm>
            <a:off x="3244215" y="5005705"/>
            <a:ext cx="1723390" cy="383540"/>
          </a:xfrm>
          <a:prstGeom prst="wedgeRoundRectCallout">
            <a:avLst>
              <a:gd name="adj1" fmla="val -64256"/>
              <a:gd name="adj2" fmla="val 39389"/>
              <a:gd name="adj3" fmla="val 16667"/>
            </a:avLst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3195955" y="5021580"/>
            <a:ext cx="1854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初始化连接数量</a:t>
            </a:r>
          </a:p>
        </p:txBody>
      </p:sp>
      <p:sp>
        <p:nvSpPr>
          <p:cNvPr id="17" name="圆角矩形标注 16"/>
          <p:cNvSpPr/>
          <p:nvPr/>
        </p:nvSpPr>
        <p:spPr>
          <a:xfrm>
            <a:off x="3442970" y="5563235"/>
            <a:ext cx="1299845" cy="383540"/>
          </a:xfrm>
          <a:prstGeom prst="wedgeRoundRectCallout">
            <a:avLst>
              <a:gd name="adj1" fmla="val -64256"/>
              <a:gd name="adj2" fmla="val 39389"/>
              <a:gd name="adj3" fmla="val 16667"/>
            </a:avLst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3394710" y="5579110"/>
            <a:ext cx="13474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最大连接数</a:t>
            </a:r>
          </a:p>
        </p:txBody>
      </p:sp>
      <p:sp>
        <p:nvSpPr>
          <p:cNvPr id="19" name="圆角矩形标注 18"/>
          <p:cNvSpPr/>
          <p:nvPr/>
        </p:nvSpPr>
        <p:spPr>
          <a:xfrm>
            <a:off x="3426460" y="6049010"/>
            <a:ext cx="1501140" cy="383540"/>
          </a:xfrm>
          <a:prstGeom prst="wedgeRoundRectCallout">
            <a:avLst>
              <a:gd name="adj1" fmla="val -64256"/>
              <a:gd name="adj2" fmla="val 39389"/>
              <a:gd name="adj3" fmla="val 16667"/>
            </a:avLst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3378200" y="6064885"/>
            <a:ext cx="1590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</a:rPr>
              <a:t>最大等待时间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54100" y="2013585"/>
            <a:ext cx="458406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</a:t>
            </a: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3</a:t>
            </a: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）测试数据库连接池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887388" y="1078494"/>
            <a:ext cx="2600325" cy="506730"/>
            <a:chOff x="884026" y="1797999"/>
            <a:chExt cx="2600325" cy="506730"/>
          </a:xfrm>
        </p:grpSpPr>
        <p:sp>
          <p:nvSpPr>
            <p:cNvPr id="10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4.数据库连接池</a:t>
              </a: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1054100" y="1557655"/>
            <a:ext cx="2364740" cy="5530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+mn-ea"/>
              </a:rPr>
              <a:t>Druid的使用步骤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414145" y="3216275"/>
            <a:ext cx="7457440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Properties prop = new Properties();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fontAlgn="auto">
              <a:lnSpc>
                <a:spcPct val="12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prop.load(new FileInputStream("src/druid.properties"));</a:t>
            </a:r>
          </a:p>
        </p:txBody>
      </p:sp>
      <p:sp>
        <p:nvSpPr>
          <p:cNvPr id="15" name="矩形 14"/>
          <p:cNvSpPr/>
          <p:nvPr/>
        </p:nvSpPr>
        <p:spPr>
          <a:xfrm>
            <a:off x="1215390" y="3157855"/>
            <a:ext cx="8501380" cy="1026160"/>
          </a:xfrm>
          <a:prstGeom prst="rect">
            <a:avLst/>
          </a:prstGeom>
          <a:noFill/>
          <a:ln>
            <a:solidFill>
              <a:srgbClr val="005D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076960" y="2446655"/>
            <a:ext cx="2922905" cy="5530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①</a:t>
            </a:r>
            <a:r>
              <a:rPr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加载配置文件</a:t>
            </a:r>
            <a:r>
              <a:rPr lang="zh-CN" sz="2000" b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342390" y="5081905"/>
            <a:ext cx="9340850" cy="1198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DataSource dataSource = DruidDataSourceFactory.createDataSource(prop); </a:t>
            </a:r>
          </a:p>
          <a:p>
            <a:pPr fontAlgn="auto">
              <a:lnSpc>
                <a:spcPct val="12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Connection connection = dataSource.getConnection();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fontAlgn="auto">
              <a:lnSpc>
                <a:spcPct val="12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System.out.println(connection);</a:t>
            </a:r>
          </a:p>
        </p:txBody>
      </p:sp>
      <p:sp>
        <p:nvSpPr>
          <p:cNvPr id="18" name="矩形 17"/>
          <p:cNvSpPr/>
          <p:nvPr/>
        </p:nvSpPr>
        <p:spPr>
          <a:xfrm>
            <a:off x="1215390" y="5023485"/>
            <a:ext cx="8501380" cy="1295400"/>
          </a:xfrm>
          <a:prstGeom prst="rect">
            <a:avLst/>
          </a:prstGeom>
          <a:noFill/>
          <a:ln>
            <a:solidFill>
              <a:srgbClr val="005D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1076960" y="4240530"/>
            <a:ext cx="6923405" cy="5530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②</a:t>
            </a:r>
            <a:r>
              <a:rPr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创建连接池对象，获取数据库连接Connection</a:t>
            </a:r>
            <a:r>
              <a:rPr lang="zh-CN" sz="2000" b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43635" y="2924810"/>
            <a:ext cx="311658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运行程序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，效果图如下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</a:p>
        </p:txBody>
      </p:sp>
      <p:pic>
        <p:nvPicPr>
          <p:cNvPr id="2" name="图片 -214748260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380" y="4221480"/>
            <a:ext cx="7132955" cy="126301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4" name="组合 3"/>
          <p:cNvGrpSpPr/>
          <p:nvPr/>
        </p:nvGrpSpPr>
        <p:grpSpPr>
          <a:xfrm>
            <a:off x="887388" y="1150249"/>
            <a:ext cx="2600325" cy="506730"/>
            <a:chOff x="884026" y="1797999"/>
            <a:chExt cx="2600325" cy="506730"/>
          </a:xfrm>
        </p:grpSpPr>
        <p:sp>
          <p:nvSpPr>
            <p:cNvPr id="5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4.数据库连接池</a:t>
              </a: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1054100" y="1772920"/>
            <a:ext cx="2364740" cy="5530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+mn-ea"/>
              </a:rPr>
              <a:t>Druid的使用步骤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054100" y="2372360"/>
            <a:ext cx="337566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</a:t>
            </a: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3</a:t>
            </a:r>
            <a:r>
              <a:rPr 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）测试数据库连接池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2300" y="1485265"/>
            <a:ext cx="7393940" cy="5015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1600" dirty="0"/>
              <a:t>创建</a:t>
            </a:r>
            <a:r>
              <a:rPr lang="en-US" altLang="zh-CN" sz="1600" dirty="0"/>
              <a:t>java</a:t>
            </a:r>
            <a:r>
              <a:rPr lang="zh-CN" altLang="en-US" sz="1600" dirty="0"/>
              <a:t>文件连接数据库</a:t>
            </a:r>
          </a:p>
          <a:p>
            <a:r>
              <a:rPr lang="en-US" altLang="zh-CN" sz="1600" dirty="0"/>
              <a:t>public static void main(String[] </a:t>
            </a:r>
            <a:r>
              <a:rPr lang="en-US" altLang="zh-CN" sz="1600" dirty="0" err="1"/>
              <a:t>args</a:t>
            </a:r>
            <a:r>
              <a:rPr lang="en-US" altLang="zh-CN" sz="1600" dirty="0"/>
              <a:t>) throws Exception {</a:t>
            </a:r>
          </a:p>
          <a:p>
            <a:r>
              <a:rPr lang="en-US" altLang="zh-CN" sz="1600" dirty="0"/>
              <a:t>    //</a:t>
            </a:r>
            <a:r>
              <a:rPr lang="zh-CN" altLang="en-US" sz="1600" dirty="0"/>
              <a:t>加载配置文件</a:t>
            </a:r>
          </a:p>
          <a:p>
            <a:r>
              <a:rPr lang="en-US" altLang="zh-CN" sz="1600" dirty="0"/>
              <a:t>    Properties </a:t>
            </a:r>
            <a:r>
              <a:rPr lang="en-US" altLang="zh-CN" sz="1600" dirty="0" err="1"/>
              <a:t>properties</a:t>
            </a:r>
            <a:r>
              <a:rPr lang="en-US" altLang="zh-CN" sz="1600" dirty="0"/>
              <a:t> = new Properties();</a:t>
            </a:r>
          </a:p>
          <a:p>
            <a:r>
              <a:rPr lang="en-US" altLang="zh-CN" sz="1600" dirty="0"/>
              <a:t>    </a:t>
            </a:r>
            <a:r>
              <a:rPr lang="en-US" altLang="zh-CN" sz="1600" dirty="0" err="1"/>
              <a:t>properties.load</a:t>
            </a:r>
            <a:r>
              <a:rPr lang="en-US" altLang="zh-CN" sz="1600" dirty="0"/>
              <a:t>(new </a:t>
            </a:r>
            <a:r>
              <a:rPr lang="en-US" altLang="zh-CN" sz="1600" dirty="0" err="1"/>
              <a:t>FileInputStream</a:t>
            </a:r>
            <a:r>
              <a:rPr lang="en-US" altLang="zh-CN" sz="1600" dirty="0"/>
              <a:t>("</a:t>
            </a:r>
            <a:r>
              <a:rPr lang="en-US" altLang="zh-CN" sz="1600" dirty="0" err="1"/>
              <a:t>src</a:t>
            </a:r>
            <a:r>
              <a:rPr lang="en-US" altLang="zh-CN" sz="1600" dirty="0"/>
              <a:t>\\</a:t>
            </a:r>
            <a:r>
              <a:rPr lang="en-US" altLang="zh-CN" sz="1600" dirty="0" err="1"/>
              <a:t>schooldb.properties</a:t>
            </a:r>
            <a:r>
              <a:rPr lang="en-US" altLang="zh-CN" sz="1600" dirty="0"/>
              <a:t>"));</a:t>
            </a:r>
          </a:p>
          <a:p>
            <a:r>
              <a:rPr lang="en-US" altLang="zh-CN" sz="1600" dirty="0"/>
              <a:t>    //</a:t>
            </a:r>
            <a:r>
              <a:rPr lang="zh-CN" altLang="en-US" sz="1600" dirty="0"/>
              <a:t>创建一个指定参数的数据库连接池</a:t>
            </a:r>
          </a:p>
          <a:p>
            <a:r>
              <a:rPr lang="en-US" altLang="zh-CN" sz="1600" dirty="0"/>
              <a:t>    </a:t>
            </a:r>
            <a:r>
              <a:rPr lang="en-US" altLang="zh-CN" sz="1600" dirty="0" err="1"/>
              <a:t>DataSource</a:t>
            </a:r>
            <a:r>
              <a:rPr lang="en-US" altLang="zh-CN" sz="1600" dirty="0"/>
              <a:t> </a:t>
            </a:r>
            <a:r>
              <a:rPr lang="en-US" altLang="zh-CN" sz="1600" dirty="0" err="1"/>
              <a:t>dataSource</a:t>
            </a:r>
            <a:r>
              <a:rPr lang="en-US" altLang="zh-CN" sz="1600" dirty="0"/>
              <a:t> = </a:t>
            </a:r>
            <a:r>
              <a:rPr lang="en-US" altLang="zh-CN" sz="1600" dirty="0" err="1"/>
              <a:t>DruidDataSourceFactory.createDataSource</a:t>
            </a:r>
            <a:r>
              <a:rPr lang="en-US" altLang="zh-CN" sz="1600" dirty="0"/>
              <a:t>(properties);</a:t>
            </a:r>
          </a:p>
          <a:p>
            <a:r>
              <a:rPr lang="en-US" altLang="zh-CN" sz="1600" dirty="0"/>
              <a:t>    //</a:t>
            </a:r>
            <a:r>
              <a:rPr lang="zh-CN" altLang="en-US" sz="1600" dirty="0"/>
              <a:t>获取获取连接</a:t>
            </a:r>
          </a:p>
          <a:p>
            <a:r>
              <a:rPr lang="en-US" altLang="zh-CN" sz="1600" dirty="0"/>
              <a:t>    Connection conn = </a:t>
            </a:r>
            <a:r>
              <a:rPr lang="en-US" altLang="zh-CN" sz="1600" dirty="0" err="1"/>
              <a:t>dataSource.getConnection</a:t>
            </a:r>
            <a:r>
              <a:rPr lang="en-US" altLang="zh-CN" sz="1600" dirty="0"/>
              <a:t>();</a:t>
            </a:r>
          </a:p>
          <a:p>
            <a:r>
              <a:rPr lang="en-US" altLang="zh-CN" sz="1600" dirty="0"/>
              <a:t>    //</a:t>
            </a:r>
            <a:r>
              <a:rPr lang="zh-CN" altLang="en-US" sz="1600" dirty="0"/>
              <a:t>判断是否连接成功</a:t>
            </a:r>
          </a:p>
          <a:p>
            <a:r>
              <a:rPr lang="en-US" altLang="zh-CN" sz="1600" dirty="0"/>
              <a:t>    if (conn!= null){</a:t>
            </a:r>
          </a:p>
          <a:p>
            <a:r>
              <a:rPr lang="en-US" altLang="zh-CN" sz="1600" dirty="0"/>
              <a:t>        </a:t>
            </a:r>
            <a:r>
              <a:rPr lang="en-US" altLang="zh-CN" sz="1600" dirty="0" err="1"/>
              <a:t>System.out.println</a:t>
            </a:r>
            <a:r>
              <a:rPr lang="en-US" altLang="zh-CN" sz="1600" dirty="0"/>
              <a:t>("</a:t>
            </a:r>
            <a:r>
              <a:rPr lang="zh-CN" altLang="en-US" sz="1600" dirty="0"/>
              <a:t>数据库连接成功</a:t>
            </a:r>
            <a:r>
              <a:rPr lang="en-US" altLang="zh-CN" sz="1600" dirty="0"/>
              <a:t>");</a:t>
            </a:r>
          </a:p>
          <a:p>
            <a:r>
              <a:rPr lang="en-US" altLang="zh-CN" sz="1600" dirty="0"/>
              <a:t>    }else {</a:t>
            </a:r>
          </a:p>
          <a:p>
            <a:r>
              <a:rPr lang="en-US" altLang="zh-CN" sz="1600" dirty="0"/>
              <a:t>        </a:t>
            </a:r>
            <a:r>
              <a:rPr lang="en-US" altLang="zh-CN" sz="1600" dirty="0" err="1"/>
              <a:t>System.out.println</a:t>
            </a:r>
            <a:r>
              <a:rPr lang="en-US" altLang="zh-CN" sz="1600" dirty="0"/>
              <a:t>("</a:t>
            </a:r>
            <a:r>
              <a:rPr lang="zh-CN" altLang="en-US" sz="1600" dirty="0"/>
              <a:t>数据库连接失败</a:t>
            </a:r>
            <a:r>
              <a:rPr lang="en-US" altLang="zh-CN" sz="1600" dirty="0"/>
              <a:t>");</a:t>
            </a:r>
          </a:p>
          <a:p>
            <a:r>
              <a:rPr lang="en-US" altLang="zh-CN" sz="1600" dirty="0"/>
              <a:t>    }</a:t>
            </a:r>
          </a:p>
          <a:p>
            <a:r>
              <a:rPr lang="en-US" altLang="zh-CN" sz="1600" dirty="0"/>
              <a:t>	//</a:t>
            </a:r>
            <a:r>
              <a:rPr lang="zh-CN" altLang="en-US" sz="1600" dirty="0"/>
              <a:t>释放资源</a:t>
            </a:r>
          </a:p>
          <a:p>
            <a:r>
              <a:rPr lang="en-US" altLang="zh-CN" sz="1600" dirty="0"/>
              <a:t>    </a:t>
            </a:r>
            <a:r>
              <a:rPr lang="en-US" altLang="zh-CN" sz="1600" dirty="0" err="1"/>
              <a:t>conn.close</a:t>
            </a:r>
            <a:r>
              <a:rPr lang="en-US" altLang="zh-CN" sz="1600" dirty="0"/>
              <a:t>();</a:t>
            </a:r>
          </a:p>
          <a:p>
            <a:endParaRPr lang="en-US" altLang="zh-CN" sz="1600" dirty="0"/>
          </a:p>
          <a:p>
            <a:r>
              <a:rPr lang="en-US" altLang="zh-CN" sz="1600" dirty="0"/>
              <a:t>}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383020" y="333375"/>
            <a:ext cx="887095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1600"/>
              <a:t>import java.util.Properties;</a:t>
            </a:r>
          </a:p>
          <a:p>
            <a:r>
              <a:rPr lang="en-US" altLang="zh-CN" sz="1600"/>
              <a:t>import javax.sql.DataSource;</a:t>
            </a:r>
          </a:p>
          <a:p>
            <a:r>
              <a:rPr lang="en-US" altLang="zh-CN" sz="1600"/>
              <a:t>import com.alibaba.druid.pool.DruidDataSource;</a:t>
            </a:r>
          </a:p>
          <a:p>
            <a:r>
              <a:rPr lang="en-US" altLang="zh-CN" sz="1600"/>
              <a:t>import com.alibaba.druid.pool.DruidDataSourceFactory;</a:t>
            </a:r>
          </a:p>
          <a:p>
            <a:r>
              <a:rPr lang="en-US" altLang="zh-CN" sz="1600"/>
              <a:t>import java.io.FileInputStream;</a:t>
            </a:r>
          </a:p>
          <a:p>
            <a:r>
              <a:rPr lang="en-US" altLang="zh-CN" sz="1600"/>
              <a:t>import java.sql.Connection;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14:flip dir="r"/>
      </p:transition>
    </mc:Choice>
    <mc:Fallback xmlns="">
      <p:transition spd="slow" advTm="3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57275" y="2108835"/>
            <a:ext cx="331025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  <a:sym typeface="+mn-ea"/>
              </a:rPr>
              <a:t>JDBC访问不同数据库</a:t>
            </a:r>
          </a:p>
        </p:txBody>
      </p:sp>
      <p:pic>
        <p:nvPicPr>
          <p:cNvPr id="3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2795" y="1774190"/>
            <a:ext cx="4446270" cy="44608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5" name="组合 34"/>
          <p:cNvGrpSpPr/>
          <p:nvPr/>
        </p:nvGrpSpPr>
        <p:grpSpPr>
          <a:xfrm>
            <a:off x="982638" y="1222004"/>
            <a:ext cx="2409862" cy="506730"/>
            <a:chOff x="979276" y="1797999"/>
            <a:chExt cx="2409862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1314593" y="1797999"/>
              <a:ext cx="1739229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1.JDBC概述</a:t>
              </a:r>
              <a:endParaRPr lang="zh-CN" altLang="en-US" dirty="0"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270000" y="2997200"/>
            <a:ext cx="9594850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      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需要注意的是，在编写JDBC程序时，必须要把所使用的数据库驱动程序或类库（这里指MySQL驱动JAR包）加载到项目的classpath中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</a:p>
          <a:p>
            <a:pPr>
              <a:lnSpc>
                <a:spcPct val="150000"/>
              </a:lnSpc>
              <a:buClrTx/>
              <a:buSzTx/>
              <a:buNone/>
            </a:pPr>
            <a:endParaRPr 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下载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MySQL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数据库的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JDBC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驱动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jar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包，进入此链接：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https://dev.mysql.com/downloads/connector/j/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222004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2.JDBC常用API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16330" y="2206625"/>
            <a:ext cx="56857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使用JDBC的常用API编写JDBC程序的步骤如下。</a:t>
            </a:r>
            <a:endParaRPr lang="zh-CN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+mn-ea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222004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JDBC</a:t>
              </a:r>
              <a:r>
                <a:rPr 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编程</a:t>
              </a: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1198245" y="2781300"/>
            <a:ext cx="1031684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ClrTx/>
              <a:buSzTx/>
              <a:buFont typeface="+mj-ea"/>
              <a:buAutoNum type="circleNumDbPlain"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加载数据库驱动。</a:t>
            </a:r>
          </a:p>
          <a:p>
            <a:pPr marL="457200" indent="-457200">
              <a:lnSpc>
                <a:spcPct val="150000"/>
              </a:lnSpc>
              <a:buClrTx/>
              <a:buSzTx/>
              <a:buFont typeface="+mj-ea"/>
              <a:buAutoNum type="circleNumDbPlain"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通过DriverManager获取数据库连接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Connect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</a:p>
          <a:p>
            <a:pPr marL="457200" indent="-457200">
              <a:lnSpc>
                <a:spcPct val="150000"/>
              </a:lnSpc>
              <a:buClrTx/>
              <a:buSzTx/>
              <a:buFont typeface="+mj-ea"/>
              <a:buAutoNum type="circleNumDbPlain"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通过Connection对象获取Statement对象。</a:t>
            </a:r>
          </a:p>
          <a:p>
            <a:pPr marL="457200" indent="-457200">
              <a:lnSpc>
                <a:spcPct val="150000"/>
              </a:lnSpc>
              <a:buClrTx/>
              <a:buSzTx/>
              <a:buFont typeface="+mj-ea"/>
              <a:buAutoNum type="circleNumDbPlain"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使用Statement执行SQL语句。</a:t>
            </a:r>
          </a:p>
          <a:p>
            <a:pPr marL="457200" indent="-457200">
              <a:lnSpc>
                <a:spcPct val="150000"/>
              </a:lnSpc>
              <a:buClrTx/>
              <a:buSzTx/>
              <a:buFont typeface="+mj-ea"/>
              <a:buAutoNum type="circleNumDbPlain"/>
            </a:pPr>
            <a:r>
              <a:rPr sz="200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操作ResultSet结果集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（如上步中执行的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SQL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语句是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select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语句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</a:p>
          <a:p>
            <a:pPr marL="457200" indent="-457200">
              <a:lnSpc>
                <a:spcPct val="150000"/>
              </a:lnSpc>
              <a:buClrTx/>
              <a:buSzTx/>
              <a:buFont typeface="+mj-ea"/>
              <a:buAutoNum type="circleNumDbPlain"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关闭连接，释放资源。</a:t>
            </a:r>
            <a:endParaRPr 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09955" y="1873885"/>
            <a:ext cx="321564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（1）DriverManager类 </a:t>
            </a:r>
            <a:endParaRPr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33780" y="2637790"/>
            <a:ext cx="959485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DriverManager类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是用于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管理JDBC驱动的类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，该类中定义了获取数据库连接对象的静态方法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等。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222004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2.JDBC常用API</a:t>
              </a:r>
            </a:p>
          </p:txBody>
        </p:sp>
      </p:grp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1253022" y="4066469"/>
          <a:ext cx="9954751" cy="131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6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290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sz="18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方法声明</a:t>
                      </a:r>
                      <a:endParaRPr lang="en-US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sz="18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功能描述</a:t>
                      </a:r>
                      <a:endParaRPr lang="en-US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800" b="0" dirty="0" err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s</a:t>
                      </a:r>
                      <a:r>
                        <a:rPr lang="en-US" sz="1800" b="0" dirty="0" err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tatic </a:t>
                      </a:r>
                      <a:r>
                        <a:rPr lang="en-US" sz="1800" b="0" dirty="0" err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Connection </a:t>
                      </a:r>
                      <a:r>
                        <a:rPr lang="en-US" sz="1800" b="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getConnection</a:t>
                      </a:r>
                      <a:r>
                        <a:rPr lang="en-US" sz="18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(String </a:t>
                      </a:r>
                      <a:r>
                        <a:rPr lang="en-US" sz="1800" b="0" dirty="0" err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url,String</a:t>
                      </a:r>
                      <a:r>
                        <a:rPr lang="en-US" sz="18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sz="1800" b="0" dirty="0" err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user,String</a:t>
                      </a:r>
                      <a:r>
                        <a:rPr lang="en-US" sz="18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password)</a:t>
                      </a:r>
                      <a:endParaRPr lang="en-US" altLang="en-US" sz="18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800" b="0" dirty="0" err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用于建立和数据库的连接，并返回表示连接的Connection对象</a:t>
                      </a:r>
                      <a:endParaRPr lang="en-US" altLang="en-US" sz="18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17270" y="3697605"/>
            <a:ext cx="9295765" cy="529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使用Class类的forName()方法注册驱动时，</a:t>
            </a:r>
            <a:r>
              <a:rPr sz="19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参数</a:t>
            </a:r>
            <a:r>
              <a:rPr lang="zh-CN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必须是</a:t>
            </a:r>
            <a:r>
              <a:rPr sz="19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类的全限定名</a:t>
            </a:r>
            <a:r>
              <a:rPr lang="zh-CN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222004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2.JDBC常用API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909955" y="1873885"/>
            <a:ext cx="317817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（1）DriverManager类 </a:t>
            </a:r>
            <a:endParaRPr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577465" y="2477770"/>
            <a:ext cx="6803390" cy="1063625"/>
          </a:xfrm>
          <a:prstGeom prst="rect">
            <a:avLst/>
          </a:prstGeom>
          <a:noFill/>
          <a:ln>
            <a:solidFill>
              <a:srgbClr val="005D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900"/>
          </a:p>
        </p:txBody>
      </p:sp>
      <p:sp>
        <p:nvSpPr>
          <p:cNvPr id="11" name="文本框 10"/>
          <p:cNvSpPr txBox="1"/>
          <p:nvPr/>
        </p:nvSpPr>
        <p:spPr>
          <a:xfrm>
            <a:off x="2785110" y="2496820"/>
            <a:ext cx="7017385" cy="9569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>
              <a:defRPr>
                <a:solidFill>
                  <a:schemeClr val="lt1"/>
                </a:solidFill>
              </a:defRPr>
            </a:lvl1pPr>
            <a:lvl2pPr lvl="1" fontAlgn="auto">
              <a:lnSpc>
                <a:spcPct val="150000"/>
              </a:lnSpc>
              <a:defRPr sz="18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lvl="1">
              <a:lnSpc>
                <a:spcPct val="150000"/>
              </a:lnSpc>
            </a:pPr>
            <a:r>
              <a:rPr lang="zh-CN" altLang="en-US" sz="19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  <a:sym typeface="+mn-ea"/>
              </a:rPr>
              <a:t>Class.forName("com.mysql.cj.jdbc.Driver");</a:t>
            </a:r>
            <a:endParaRPr lang="zh-CN" altLang="en-US" sz="19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charset="0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7861300" y="2500630"/>
            <a:ext cx="1485265" cy="3981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思源黑体 CN Normal" panose="020B0400000000000000" pitchFamily="34" charset="-122"/>
                <a:sym typeface="+mn-ea"/>
              </a:rPr>
              <a:t>注册驱动示例</a:t>
            </a:r>
            <a:endParaRPr lang="zh-CN" altLang="en-US" sz="1600" dirty="0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33780" y="4790440"/>
            <a:ext cx="9557385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MySQL 5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的驱动类名称为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com.mysql.jdbc.Driver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MySQL 8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的驱动类为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com.mysql.cj.jdbc.Driver</a:t>
            </a:r>
            <a:r>
              <a:rPr 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</a:p>
          <a:p>
            <a:pPr marL="342900" indent="-342900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基于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MySQL 5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之后的驱动包编写操作数据库数据的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JDBC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程序时，可以省略注册驱动的步骤，程序执行时会自动加载驱动包。</a:t>
            </a:r>
          </a:p>
          <a:p>
            <a:pPr marL="342900" indent="-342900">
              <a:lnSpc>
                <a:spcPct val="150000"/>
              </a:lnSpc>
              <a:buClrTx/>
              <a:buSzTx/>
              <a:buFont typeface="Wingdings" panose="05000000000000000000" charset="0"/>
              <a:buChar char="Ø"/>
            </a:pPr>
            <a:endParaRPr 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54735" y="4383405"/>
            <a:ext cx="14312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小提示：</a:t>
            </a:r>
            <a:r>
              <a:rPr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知识储备</a:t>
            </a:r>
            <a:endParaRPr lang="en-GB" altLang="zh-CN" sz="24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54100" y="3355975"/>
            <a:ext cx="990663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DriverManager类的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getConnection()方法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返回了一个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Connection对象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，Connection对象表示</a:t>
            </a:r>
            <a:r>
              <a:rPr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数据库连接的对象</a:t>
            </a:r>
            <a:r>
              <a:rPr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，该对象可以获取执行SQL的对象和管理事务，只有获得Connection对象，才能访问并操作数据库。</a:t>
            </a:r>
            <a:endParaRPr 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887388" y="1222004"/>
            <a:ext cx="2600325" cy="506730"/>
            <a:chOff x="884026" y="1797999"/>
            <a:chExt cx="2600325" cy="506730"/>
          </a:xfrm>
        </p:grpSpPr>
        <p:sp>
          <p:nvSpPr>
            <p:cNvPr id="36" name="矩形: 圆角 6"/>
            <p:cNvSpPr/>
            <p:nvPr/>
          </p:nvSpPr>
          <p:spPr>
            <a:xfrm>
              <a:off x="979276" y="1813239"/>
              <a:ext cx="2409862" cy="461665"/>
            </a:xfrm>
            <a:prstGeom prst="roundRect">
              <a:avLst>
                <a:gd name="adj" fmla="val 50000"/>
              </a:avLst>
            </a:prstGeom>
            <a:solidFill>
              <a:srgbClr val="005DA2"/>
            </a:solidFill>
            <a:ln>
              <a:noFill/>
            </a:ln>
            <a:effectLst>
              <a:outerShdw blurRad="190500" dist="38100" dir="5400000" algn="t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 dirty="0">
                <a:solidFill>
                  <a:schemeClr val="lt1"/>
                </a:solidFill>
                <a:latin typeface="Arial" panose="020B0604020202020204" pitchFamily="34" charset="0"/>
                <a:ea typeface="思源黑体 CN Normal" panose="020B04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84026" y="1797999"/>
              <a:ext cx="2600325" cy="506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35000"/>
                </a:lnSpc>
                <a:defRPr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ea typeface="思源黑体 CN Normal" panose="020B0400000000000000" pitchFamily="34" charset="-122"/>
                  <a:sym typeface="Arial" panose="020B0604020202020204" pitchFamily="34" charset="0"/>
                </a:rPr>
                <a:t>2.JDBC常用API</a:t>
              </a: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909955" y="1945640"/>
            <a:ext cx="280797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（</a:t>
            </a: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1</a:t>
            </a: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）</a:t>
            </a: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Connection</a:t>
            </a: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+mn-ea"/>
              </a:rPr>
              <a:t>接口</a:t>
            </a:r>
            <a:r>
              <a:rPr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</a:t>
            </a:r>
          </a:p>
        </p:txBody>
      </p:sp>
      <p:sp>
        <p:nvSpPr>
          <p:cNvPr id="11" name="圆角矩形 10"/>
          <p:cNvSpPr/>
          <p:nvPr/>
        </p:nvSpPr>
        <p:spPr>
          <a:xfrm>
            <a:off x="1019810" y="2961640"/>
            <a:ext cx="9864090" cy="2299970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矩形 93"/>
          <p:cNvSpPr/>
          <p:nvPr/>
        </p:nvSpPr>
        <p:spPr>
          <a:xfrm>
            <a:off x="1019810" y="2961005"/>
            <a:ext cx="384175" cy="486410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矩形 93"/>
          <p:cNvSpPr/>
          <p:nvPr/>
        </p:nvSpPr>
        <p:spPr>
          <a:xfrm rot="10800000">
            <a:off x="10499725" y="4775200"/>
            <a:ext cx="384175" cy="486410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f15e6573a385e41c33bb97e7105a62faa5c484"/>
  <p:tag name="COMMONDATA" val="eyJoZGlkIjoiNTQwODNlZjBiNzRkNjZmNWIwNWFhMDg5ODM5YzE3ZjIifQ=="/>
  <p:tag name="KSO_WPP_MARK_KEY" val="db52adf1-70da-489b-b930-6c58ebbda3a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b69e5b2-5730-4d4b-adb9-07b8844fbb78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265f58a-600d-494b-a436-d186b5601873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c95042d-88f1-4a3a-8134-2d3a13e85949}"/>
  <p:tag name="TABLE_ENDDRAG_ORIGIN_RECT" val="804*368"/>
  <p:tag name="TABLE_ENDDRAG_RECT" val="94*207*804*3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ac58a2e-4ad5-464a-ae82-71563c12252d}"/>
  <p:tag name="TABLE_ENDDRAG_ORIGIN_RECT" val="804*368"/>
  <p:tag name="TABLE_ENDDRAG_RECT" val="94*207*804*36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e2e1e2e-5d42-4769-918d-8315e6366000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28278cfd-5d56-4522-b376-5c41566b5045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1_1"/>
  <p:tag name="KSO_WM_UNIT_ID" val="diagram20199030_1*m_h_f*1_1_1"/>
  <p:tag name="KSO_WM_TEMPLATE_CATEGORY" val="diagram"/>
  <p:tag name="KSO_WM_TEMPLATE_INDEX" val="20199030"/>
  <p:tag name="KSO_WM_UNIT_LAYERLEVEL" val="1_1_1"/>
  <p:tag name="KSO_WM_TAG_VERSION" val="1.0"/>
  <p:tag name="KSO_WM_BEAUTIFY_FLAG" val="#wm#"/>
  <p:tag name="KSO_WM_UNIT_PRESET_TEXT" val="单击此处添加文本具体内容"/>
  <p:tag name="KSO_WM_UNIT_TEXT_FILL_FORE_SCHEMECOLOR_INDEX" val="13"/>
  <p:tag name="KSO_WM_UNIT_TEXT_FILL_TYPE" val="1"/>
</p:tagLst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2898</Words>
  <Application>Microsoft Office PowerPoint</Application>
  <PresentationFormat>自定义</PresentationFormat>
  <Paragraphs>429</Paragraphs>
  <Slides>39</Slides>
  <Notes>36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39</vt:i4>
      </vt:variant>
    </vt:vector>
  </HeadingPairs>
  <TitlesOfParts>
    <vt:vector size="48" baseType="lpstr">
      <vt:lpstr>PingFang SC</vt:lpstr>
      <vt:lpstr>楷体</vt:lpstr>
      <vt:lpstr>微软雅黑</vt:lpstr>
      <vt:lpstr>Arial</vt:lpstr>
      <vt:lpstr>Calibri</vt:lpstr>
      <vt:lpstr>Times New Roman</vt:lpstr>
      <vt:lpstr>Verdana</vt:lpstr>
      <vt:lpstr>Wingdings</vt:lpstr>
      <vt:lpstr>webwppDefTheme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3190</cp:revision>
  <dcterms:created xsi:type="dcterms:W3CDTF">2020-11-11T09:29:00Z</dcterms:created>
  <dcterms:modified xsi:type="dcterms:W3CDTF">2025-06-03T00:48:59Z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2052-12.1.0.21171</vt:lpwstr>
  </property>
  <property fmtid="{D5CDD505-2E9C-101B-9397-08002B2CF9AE}" pid="3" name="ICV">
    <vt:lpwstr>62E8A2D0D8874616BC1182E443D79EFD</vt:lpwstr>
  </property>
</Properties>
</file>